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84" r:id="rId1"/>
  </p:sldMasterIdLst>
  <p:notesMasterIdLst>
    <p:notesMasterId r:id="rId20"/>
  </p:notesMasterIdLst>
  <p:handoutMasterIdLst>
    <p:handoutMasterId r:id="rId21"/>
  </p:handoutMasterIdLst>
  <p:sldIdLst>
    <p:sldId id="292" r:id="rId2"/>
    <p:sldId id="307" r:id="rId3"/>
    <p:sldId id="300" r:id="rId4"/>
    <p:sldId id="264" r:id="rId5"/>
    <p:sldId id="263" r:id="rId6"/>
    <p:sldId id="309" r:id="rId7"/>
    <p:sldId id="270" r:id="rId8"/>
    <p:sldId id="272" r:id="rId9"/>
    <p:sldId id="303" r:id="rId10"/>
    <p:sldId id="290" r:id="rId11"/>
    <p:sldId id="302" r:id="rId12"/>
    <p:sldId id="288" r:id="rId13"/>
    <p:sldId id="289" r:id="rId14"/>
    <p:sldId id="311" r:id="rId15"/>
    <p:sldId id="306" r:id="rId16"/>
    <p:sldId id="312" r:id="rId17"/>
    <p:sldId id="301" r:id="rId18"/>
    <p:sldId id="291" r:id="rId19"/>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6600FF"/>
    <a:srgbClr val="9966FF"/>
    <a:srgbClr val="66FF99"/>
    <a:srgbClr val="FFFF99"/>
    <a:srgbClr val="CCFF99"/>
    <a:srgbClr val="FF9900"/>
    <a:srgbClr val="CC6600"/>
    <a:srgbClr val="CC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57" autoAdjust="0"/>
  </p:normalViewPr>
  <p:slideViewPr>
    <p:cSldViewPr snapToGrid="0">
      <p:cViewPr varScale="1">
        <p:scale>
          <a:sx n="65" d="100"/>
          <a:sy n="65" d="100"/>
        </p:scale>
        <p:origin x="384" y="48"/>
      </p:cViewPr>
      <p:guideLst/>
    </p:cSldViewPr>
  </p:slideViewPr>
  <p:notesTextViewPr>
    <p:cViewPr>
      <p:scale>
        <a:sx n="1" d="1"/>
        <a:sy n="1" d="1"/>
      </p:scale>
      <p:origin x="0" y="0"/>
    </p:cViewPr>
  </p:notesTextViewPr>
  <p:notesViewPr>
    <p:cSldViewPr snapToGrid="0">
      <p:cViewPr varScale="1">
        <p:scale>
          <a:sx n="114" d="100"/>
          <a:sy n="114" d="100"/>
        </p:scale>
        <p:origin x="135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4898392090270265"/>
          <c:y val="0.21330289484016002"/>
          <c:w val="0.73741199150388748"/>
          <c:h val="0.71457141803258395"/>
        </c:manualLayout>
      </c:layout>
      <c:pieChart>
        <c:varyColors val="1"/>
        <c:ser>
          <c:idx val="0"/>
          <c:order val="0"/>
          <c:tx>
            <c:strRef>
              <c:f>Sheet1!$B$1</c:f>
              <c:strCache>
                <c:ptCount val="1"/>
                <c:pt idx="0">
                  <c:v>延床面積</c:v>
                </c:pt>
              </c:strCache>
            </c:strRef>
          </c:tx>
          <c:spPr>
            <a:scene3d>
              <a:camera prst="orthographicFront"/>
              <a:lightRig rig="threePt" dir="t"/>
            </a:scene3d>
          </c:spPr>
          <c:explosion val="3"/>
          <c:dPt>
            <c:idx val="0"/>
            <c:bubble3D val="0"/>
            <c:spPr>
              <a:solidFill>
                <a:srgbClr val="6600FF"/>
              </a:solidFill>
              <a:ln>
                <a:noFill/>
              </a:ln>
              <a:effectLst>
                <a:outerShdw blurRad="38100" dist="25400" dir="2700000" algn="br" rotWithShape="0">
                  <a:srgbClr val="000000">
                    <a:alpha val="60000"/>
                  </a:srgbClr>
                </a:outerShdw>
              </a:effectLst>
              <a:scene3d>
                <a:camera prst="orthographicFront"/>
                <a:lightRig rig="threePt" dir="t"/>
              </a:scene3d>
            </c:spPr>
            <c:extLst>
              <c:ext xmlns:c16="http://schemas.microsoft.com/office/drawing/2014/chart" uri="{C3380CC4-5D6E-409C-BE32-E72D297353CC}">
                <c16:uniqueId val="{00000003-CA35-43E7-BD08-64C14F50FD84}"/>
              </c:ext>
            </c:extLst>
          </c:dPt>
          <c:dPt>
            <c:idx val="1"/>
            <c:bubble3D val="0"/>
            <c:spPr>
              <a:solidFill>
                <a:schemeClr val="accent6">
                  <a:lumMod val="40000"/>
                  <a:lumOff val="60000"/>
                </a:schemeClr>
              </a:solidFill>
              <a:ln>
                <a:noFill/>
              </a:ln>
              <a:effectLst>
                <a:outerShdw blurRad="38100" dist="25400" dir="2700000" algn="br" rotWithShape="0">
                  <a:srgbClr val="000000">
                    <a:alpha val="60000"/>
                  </a:srgbClr>
                </a:outerShdw>
              </a:effectLst>
              <a:scene3d>
                <a:camera prst="orthographicFront"/>
                <a:lightRig rig="threePt" dir="t"/>
              </a:scene3d>
              <a:sp3d prstMaterial="matte"/>
            </c:spPr>
            <c:extLst>
              <c:ext xmlns:c16="http://schemas.microsoft.com/office/drawing/2014/chart" uri="{C3380CC4-5D6E-409C-BE32-E72D297353CC}">
                <c16:uniqueId val="{00000005-CA35-43E7-BD08-64C14F50FD84}"/>
              </c:ext>
            </c:extLst>
          </c:dPt>
          <c:dPt>
            <c:idx val="2"/>
            <c:bubble3D val="0"/>
            <c:spPr>
              <a:solidFill>
                <a:schemeClr val="accent6">
                  <a:lumMod val="50000"/>
                </a:schemeClr>
              </a:solidFill>
              <a:ln>
                <a:noFill/>
              </a:ln>
              <a:effectLst>
                <a:outerShdw blurRad="38100" dist="25400" dir="2700000" algn="br" rotWithShape="0">
                  <a:srgbClr val="000000">
                    <a:alpha val="60000"/>
                  </a:srgbClr>
                </a:outerShdw>
              </a:effectLst>
              <a:scene3d>
                <a:camera prst="orthographicFront"/>
                <a:lightRig rig="threePt" dir="t"/>
              </a:scene3d>
            </c:spPr>
            <c:extLst>
              <c:ext xmlns:c16="http://schemas.microsoft.com/office/drawing/2014/chart" uri="{C3380CC4-5D6E-409C-BE32-E72D297353CC}">
                <c16:uniqueId val="{00000006-CA35-43E7-BD08-64C14F50FD84}"/>
              </c:ext>
            </c:extLst>
          </c:dPt>
          <c:dPt>
            <c:idx val="3"/>
            <c:bubble3D val="0"/>
            <c:spPr>
              <a:solidFill>
                <a:schemeClr val="accent3"/>
              </a:solidFill>
              <a:ln>
                <a:noFill/>
              </a:ln>
              <a:effectLst>
                <a:outerShdw blurRad="38100" dist="25400" dir="2700000" algn="br" rotWithShape="0">
                  <a:srgbClr val="000000">
                    <a:alpha val="60000"/>
                  </a:srgbClr>
                </a:outerShdw>
              </a:effectLst>
              <a:scene3d>
                <a:camera prst="orthographicFront"/>
                <a:lightRig rig="threePt" dir="t"/>
              </a:scene3d>
            </c:spPr>
            <c:extLst>
              <c:ext xmlns:c16="http://schemas.microsoft.com/office/drawing/2014/chart" uri="{C3380CC4-5D6E-409C-BE32-E72D297353CC}">
                <c16:uniqueId val="{00000001-CA35-43E7-BD08-64C14F50FD84}"/>
              </c:ext>
            </c:extLst>
          </c:dPt>
          <c:dPt>
            <c:idx val="4"/>
            <c:bubble3D val="0"/>
            <c:spPr>
              <a:solidFill>
                <a:srgbClr val="FFFF99"/>
              </a:solidFill>
              <a:ln>
                <a:noFill/>
              </a:ln>
              <a:effectLst>
                <a:outerShdw blurRad="38100" dist="25400" dir="2700000" algn="br" rotWithShape="0">
                  <a:srgbClr val="000000">
                    <a:alpha val="60000"/>
                  </a:srgbClr>
                </a:outerShdw>
              </a:effectLst>
              <a:scene3d>
                <a:camera prst="orthographicFront"/>
                <a:lightRig rig="threePt" dir="t"/>
              </a:scene3d>
            </c:spPr>
            <c:extLst>
              <c:ext xmlns:c16="http://schemas.microsoft.com/office/drawing/2014/chart" uri="{C3380CC4-5D6E-409C-BE32-E72D297353CC}">
                <c16:uniqueId val="{00000002-CA35-43E7-BD08-64C14F50FD84}"/>
              </c:ext>
            </c:extLst>
          </c:dPt>
          <c:dLbls>
            <c:dLbl>
              <c:idx val="0"/>
              <c:layout>
                <c:manualLayout>
                  <c:x val="-0.1042710701919797"/>
                  <c:y val="8.3797510129993945E-3"/>
                </c:manualLayout>
              </c:layout>
              <c:tx>
                <c:rich>
                  <a:bodyPr/>
                  <a:lstStyle/>
                  <a:p>
                    <a:fld id="{32A24514-AA1B-4A7F-900D-8BAD993C3849}" type="CATEGORYNAME">
                      <a:rPr lang="zh-TW" altLang="en-US" b="1"/>
                      <a:pPr/>
                      <a:t>[分類名]</a:t>
                    </a:fld>
                    <a:endParaRPr lang="zh-TW" altLang="en-US" b="1" baseline="0" dirty="0"/>
                  </a:p>
                  <a:p>
                    <a:fld id="{FD09F7C0-362B-4C86-B953-D02BA2E6FE4F}" type="VALUE">
                      <a:rPr lang="en-US" altLang="zh-TW"/>
                      <a:pPr/>
                      <a:t>[値]</a:t>
                    </a:fld>
                    <a:endParaRPr lang="zh-TW" altLang="en-US" baseline="0" dirty="0"/>
                  </a:p>
                  <a:p>
                    <a:fld id="{BD2AB2EC-A5F4-43E9-84C3-49228FBFCF9E}" type="PERCENTAGE">
                      <a:rPr lang="en-US" altLang="zh-TW"/>
                      <a:pPr/>
                      <a:t>[パーセンテージ]</a:t>
                    </a:fld>
                    <a:endParaRPr lang="ja-JP" altLang="en-US"/>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7829207336966446"/>
                      <c:h val="0.17744913612389457"/>
                    </c:manualLayout>
                  </c15:layout>
                  <c15:dlblFieldTable/>
                  <c15:showDataLabelsRange val="0"/>
                </c:ext>
                <c:ext xmlns:c16="http://schemas.microsoft.com/office/drawing/2014/chart" uri="{C3380CC4-5D6E-409C-BE32-E72D297353CC}">
                  <c16:uniqueId val="{00000003-CA35-43E7-BD08-64C14F50FD84}"/>
                </c:ext>
              </c:extLst>
            </c:dLbl>
            <c:dLbl>
              <c:idx val="1"/>
              <c:layout>
                <c:manualLayout>
                  <c:x val="8.5587933588678888E-3"/>
                  <c:y val="-3.3654124681315678E-2"/>
                </c:manualLayout>
              </c:layout>
              <c:tx>
                <c:rich>
                  <a:bodyPr rot="0" spcFirstLastPara="1" vertOverflow="clip" horzOverflow="clip" vert="horz" wrap="square" lIns="38100" tIns="19050" rIns="38100" bIns="19050" anchor="ctr" anchorCtr="0">
                    <a:spAutoFit/>
                  </a:bodyPr>
                  <a:lstStyle/>
                  <a:p>
                    <a:pPr algn="ctr">
                      <a:defRPr sz="1400" b="0" i="0" u="none" strike="noStrike" kern="1200" baseline="0">
                        <a:solidFill>
                          <a:schemeClr val="dk2">
                            <a:lumMod val="75000"/>
                          </a:schemeClr>
                        </a:solidFill>
                        <a:latin typeface="+mn-lt"/>
                        <a:ea typeface="+mn-ea"/>
                        <a:cs typeface="+mn-cs"/>
                      </a:defRPr>
                    </a:pPr>
                    <a:fld id="{00E18800-6FEA-4CBC-94D0-9EB6B3880A7E}" type="CATEGORYNAME">
                      <a:rPr lang="zh-TW" altLang="en-US" b="1"/>
                      <a:pPr algn="ctr">
                        <a:defRPr sz="1400"/>
                      </a:pPr>
                      <a:t>[分類名]</a:t>
                    </a:fld>
                    <a:endParaRPr lang="zh-TW" altLang="en-US" b="1" baseline="0" dirty="0"/>
                  </a:p>
                  <a:p>
                    <a:pPr algn="ctr">
                      <a:defRPr sz="1400"/>
                    </a:pPr>
                    <a:fld id="{3BEE9B10-585C-4C49-B5C0-F4459A6A143D}" type="VALUE">
                      <a:rPr lang="en-US" altLang="zh-TW" smtClean="0"/>
                      <a:pPr algn="ctr">
                        <a:defRPr sz="1400"/>
                      </a:pPr>
                      <a:t>[値]</a:t>
                    </a:fld>
                    <a:r>
                      <a:rPr lang="zh-TW" altLang="en-US" dirty="0"/>
                      <a:t>　</a:t>
                    </a:r>
                  </a:p>
                  <a:p>
                    <a:pPr algn="ctr">
                      <a:defRPr sz="1400"/>
                    </a:pPr>
                    <a:fld id="{E24E1E1B-3D94-4010-BCEA-48FBBBC3ED8F}" type="PERCENTAGE">
                      <a:rPr lang="en-US" altLang="zh-TW" smtClean="0"/>
                      <a:pPr algn="ctr">
                        <a:defRPr sz="1400"/>
                      </a:pPr>
                      <a:t>[パーセンテージ]</a:t>
                    </a:fld>
                    <a:endParaRPr lang="ja-JP" altLang="en-US"/>
                  </a:p>
                </c:rich>
              </c:tx>
              <c:spPr>
                <a:solidFill>
                  <a:schemeClr val="accent1">
                    <a:lumMod val="20000"/>
                    <a:lumOff val="80000"/>
                  </a:schemeClr>
                </a:solidFill>
                <a:ln w="15875">
                  <a:solidFill>
                    <a:schemeClr val="tx1"/>
                  </a:solidFill>
                </a:ln>
                <a:effectLst/>
              </c:spPr>
              <c:txPr>
                <a:bodyPr rot="0" spcFirstLastPara="1" vertOverflow="clip" horzOverflow="clip" vert="horz" wrap="square" lIns="38100" tIns="19050" rIns="38100" bIns="19050" anchor="ctr" anchorCtr="0">
                  <a:spAutoFit/>
                </a:bodyPr>
                <a:lstStyle/>
                <a:p>
                  <a:pPr algn="ctr">
                    <a:defRPr sz="1400" b="0" i="0" u="none" strike="noStrike" kern="1200" baseline="0">
                      <a:solidFill>
                        <a:schemeClr val="dk2">
                          <a:lumMod val="75000"/>
                        </a:schemeClr>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829207336966446"/>
                      <c:h val="0.184815093232614"/>
                    </c:manualLayout>
                  </c15:layout>
                  <c15:dlblFieldTable/>
                  <c15:showDataLabelsRange val="0"/>
                </c:ext>
                <c:ext xmlns:c16="http://schemas.microsoft.com/office/drawing/2014/chart" uri="{C3380CC4-5D6E-409C-BE32-E72D297353CC}">
                  <c16:uniqueId val="{00000005-CA35-43E7-BD08-64C14F50FD84}"/>
                </c:ext>
              </c:extLst>
            </c:dLbl>
            <c:dLbl>
              <c:idx val="2"/>
              <c:layout>
                <c:manualLayout>
                  <c:x val="1.5018940437447031E-2"/>
                  <c:y val="1.6709784538777701E-2"/>
                </c:manualLayout>
              </c:layout>
              <c:tx>
                <c:rich>
                  <a:bodyPr/>
                  <a:lstStyle/>
                  <a:p>
                    <a:fld id="{1657F8F0-4C87-4E02-8FBC-E72AA6EAAD2A}" type="CATEGORYNAME">
                      <a:rPr lang="zh-TW" altLang="en-US" b="1"/>
                      <a:pPr/>
                      <a:t>[分類名]</a:t>
                    </a:fld>
                    <a:endParaRPr lang="zh-TW" altLang="en-US" b="1" baseline="0" dirty="0"/>
                  </a:p>
                  <a:p>
                    <a:fld id="{A6E4683B-7851-408D-BA33-2AE9F580EF06}" type="VALUE">
                      <a:rPr lang="en-US" altLang="zh-TW"/>
                      <a:pPr/>
                      <a:t>[値]</a:t>
                    </a:fld>
                    <a:endParaRPr lang="zh-TW" altLang="en-US" baseline="0" dirty="0"/>
                  </a:p>
                  <a:p>
                    <a:fld id="{71D33D2B-8670-4F4A-8280-98001506AD26}" type="PERCENTAGE">
                      <a:rPr lang="en-US" altLang="zh-TW"/>
                      <a:pPr/>
                      <a:t>[パーセンテージ]</a:t>
                    </a:fld>
                    <a:endParaRPr lang="ja-JP" altLang="en-US"/>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7807849432344039"/>
                      <c:h val="0.184815093232614"/>
                    </c:manualLayout>
                  </c15:layout>
                  <c15:dlblFieldTable/>
                  <c15:showDataLabelsRange val="0"/>
                </c:ext>
                <c:ext xmlns:c16="http://schemas.microsoft.com/office/drawing/2014/chart" uri="{C3380CC4-5D6E-409C-BE32-E72D297353CC}">
                  <c16:uniqueId val="{00000006-CA35-43E7-BD08-64C14F50FD84}"/>
                </c:ext>
              </c:extLst>
            </c:dLbl>
            <c:dLbl>
              <c:idx val="3"/>
              <c:layout>
                <c:manualLayout>
                  <c:x val="-3.1341951196259481E-2"/>
                  <c:y val="-1.5926122855588875E-2"/>
                </c:manualLayout>
              </c:layout>
              <c:tx>
                <c:rich>
                  <a:bodyPr/>
                  <a:lstStyle/>
                  <a:p>
                    <a:fld id="{50240C13-1A28-4DC7-ADBD-990D4E3A0717}" type="CATEGORYNAME">
                      <a:rPr lang="zh-TW" altLang="en-US" b="1"/>
                      <a:pPr/>
                      <a:t>[分類名]</a:t>
                    </a:fld>
                    <a:endParaRPr lang="zh-TW" altLang="en-US" b="1" baseline="0" dirty="0"/>
                  </a:p>
                  <a:p>
                    <a:fld id="{B252ECD7-55E1-47AF-9DB2-30518E637F26}" type="VALUE">
                      <a:rPr lang="en-US" altLang="zh-TW"/>
                      <a:pPr/>
                      <a:t>[値]</a:t>
                    </a:fld>
                    <a:endParaRPr lang="zh-TW" altLang="en-US" baseline="0" dirty="0"/>
                  </a:p>
                  <a:p>
                    <a:fld id="{274FFFE7-6A0E-46D9-8347-FBEB6BEADE33}" type="PERCENTAGE">
                      <a:rPr lang="en-US" altLang="zh-TW" sz="2000">
                        <a:solidFill>
                          <a:srgbClr val="FF0000"/>
                        </a:solidFill>
                        <a:effectLst>
                          <a:outerShdw blurRad="38100" dist="38100" dir="2700000" algn="tl">
                            <a:srgbClr val="000000">
                              <a:alpha val="43137"/>
                            </a:srgbClr>
                          </a:outerShdw>
                        </a:effectLst>
                      </a:rPr>
                      <a:pPr/>
                      <a:t>[パーセンテージ]</a:t>
                    </a:fld>
                    <a:endParaRPr lang="ja-JP" altLang="en-US"/>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7829207336966446"/>
                      <c:h val="0.20241653068333915"/>
                    </c:manualLayout>
                  </c15:layout>
                  <c15:dlblFieldTable/>
                  <c15:showDataLabelsRange val="0"/>
                </c:ext>
                <c:ext xmlns:c16="http://schemas.microsoft.com/office/drawing/2014/chart" uri="{C3380CC4-5D6E-409C-BE32-E72D297353CC}">
                  <c16:uniqueId val="{00000001-CA35-43E7-BD08-64C14F50FD84}"/>
                </c:ext>
              </c:extLst>
            </c:dLbl>
            <c:dLbl>
              <c:idx val="4"/>
              <c:layout>
                <c:manualLayout>
                  <c:x val="0.20749614474344824"/>
                  <c:y val="-5.5968904127170496E-2"/>
                </c:manualLayout>
              </c:layout>
              <c:tx>
                <c:rich>
                  <a:bodyPr rot="0" spcFirstLastPara="1" vertOverflow="clip" horzOverflow="clip" vert="horz" wrap="square" lIns="38100" tIns="19050" rIns="38100" bIns="19050" anchor="ctr" anchorCtr="1">
                    <a:spAutoFit/>
                  </a:bodyPr>
                  <a:lstStyle/>
                  <a:p>
                    <a:pPr>
                      <a:lnSpc>
                        <a:spcPct val="100000"/>
                      </a:lnSpc>
                      <a:defRPr sz="1400" b="0" i="0" u="none" strike="noStrike" kern="1200" baseline="0">
                        <a:solidFill>
                          <a:schemeClr val="dk2">
                            <a:lumMod val="75000"/>
                          </a:schemeClr>
                        </a:solidFill>
                        <a:latin typeface="+mn-lt"/>
                        <a:ea typeface="+mn-ea"/>
                        <a:cs typeface="+mn-cs"/>
                      </a:defRPr>
                    </a:pPr>
                    <a:fld id="{BB782CE1-C696-4197-88C5-DEDAB1C8714F}" type="CATEGORYNAME">
                      <a:rPr lang="zh-TW" altLang="en-US" b="1"/>
                      <a:pPr>
                        <a:lnSpc>
                          <a:spcPct val="100000"/>
                        </a:lnSpc>
                        <a:defRPr sz="1400"/>
                      </a:pPr>
                      <a:t>[分類名]</a:t>
                    </a:fld>
                    <a:endParaRPr lang="zh-TW" altLang="en-US" b="1" baseline="0" dirty="0"/>
                  </a:p>
                  <a:p>
                    <a:pPr>
                      <a:lnSpc>
                        <a:spcPct val="100000"/>
                      </a:lnSpc>
                      <a:defRPr sz="1400"/>
                    </a:pPr>
                    <a:fld id="{9A7D8F65-FF7A-4A65-AD6D-0FFF7833CB26}" type="VALUE">
                      <a:rPr lang="en-US" altLang="zh-TW"/>
                      <a:pPr>
                        <a:lnSpc>
                          <a:spcPct val="100000"/>
                        </a:lnSpc>
                        <a:defRPr sz="1400"/>
                      </a:pPr>
                      <a:t>[値]</a:t>
                    </a:fld>
                    <a:endParaRPr lang="zh-TW" altLang="en-US" baseline="0" dirty="0"/>
                  </a:p>
                  <a:p>
                    <a:pPr>
                      <a:lnSpc>
                        <a:spcPct val="100000"/>
                      </a:lnSpc>
                      <a:defRPr sz="1400"/>
                    </a:pPr>
                    <a:fld id="{A733BD42-55D0-4015-BDF9-739FF9703FD4}" type="PERCENTAGE">
                      <a:rPr lang="en-US" altLang="zh-TW" sz="2000" b="0">
                        <a:solidFill>
                          <a:srgbClr val="FF0000"/>
                        </a:solidFill>
                        <a:effectLst>
                          <a:outerShdw blurRad="38100" dist="38100" dir="2700000" algn="tl">
                            <a:srgbClr val="000000">
                              <a:alpha val="43137"/>
                            </a:srgbClr>
                          </a:outerShdw>
                        </a:effectLst>
                      </a:rPr>
                      <a:pPr>
                        <a:lnSpc>
                          <a:spcPct val="100000"/>
                        </a:lnSpc>
                        <a:defRPr sz="1400"/>
                      </a:pPr>
                      <a:t>[パーセンテージ]</a:t>
                    </a:fld>
                    <a:endParaRPr lang="ja-JP" altLang="en-US"/>
                  </a:p>
                </c:rich>
              </c:tx>
              <c:spPr>
                <a:solidFill>
                  <a:schemeClr val="accent1">
                    <a:lumMod val="20000"/>
                    <a:lumOff val="80000"/>
                  </a:schemeClr>
                </a:solidFill>
                <a:ln w="15875">
                  <a:solidFill>
                    <a:schemeClr val="tx1"/>
                  </a:solidFill>
                </a:ln>
                <a:effectLst/>
              </c:spPr>
              <c:txPr>
                <a:bodyPr rot="0" spcFirstLastPara="1" vertOverflow="clip" horzOverflow="clip" vert="horz" wrap="square" lIns="38100" tIns="19050" rIns="38100" bIns="19050" anchor="ctr" anchorCtr="1">
                  <a:spAutoFit/>
                </a:bodyPr>
                <a:lstStyle/>
                <a:p>
                  <a:pPr>
                    <a:lnSpc>
                      <a:spcPct val="100000"/>
                    </a:lnSpc>
                    <a:defRPr sz="1400" b="0" i="0" u="none" strike="noStrike" kern="1200" baseline="0">
                      <a:solidFill>
                        <a:schemeClr val="dk2">
                          <a:lumMod val="75000"/>
                        </a:schemeClr>
                      </a:solidFill>
                      <a:latin typeface="+mn-lt"/>
                      <a:ea typeface="+mn-ea"/>
                      <a:cs typeface="+mn-cs"/>
                    </a:defRPr>
                  </a:pPr>
                  <a:endParaRPr lang="ja-JP"/>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386370066246649"/>
                      <c:h val="0.20241653068333915"/>
                    </c:manualLayout>
                  </c15:layout>
                  <c15:dlblFieldTable/>
                  <c15:showDataLabelsRange val="0"/>
                </c:ext>
                <c:ext xmlns:c16="http://schemas.microsoft.com/office/drawing/2014/chart" uri="{C3380CC4-5D6E-409C-BE32-E72D297353CC}">
                  <c16:uniqueId val="{00000002-CA35-43E7-BD08-64C14F50FD84}"/>
                </c:ext>
              </c:extLst>
            </c:dLbl>
            <c:spPr>
              <a:solidFill>
                <a:schemeClr val="accent1">
                  <a:lumMod val="20000"/>
                  <a:lumOff val="80000"/>
                </a:schemeClr>
              </a:solidFill>
              <a:ln w="15875">
                <a:solidFill>
                  <a:schemeClr val="tx1"/>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2">
                        <a:lumMod val="75000"/>
                      </a:schemeClr>
                    </a:solidFill>
                    <a:latin typeface="+mn-lt"/>
                    <a:ea typeface="+mn-ea"/>
                    <a:cs typeface="+mn-cs"/>
                  </a:defRPr>
                </a:pPr>
                <a:endParaRPr lang="ja-JP"/>
              </a:p>
            </c:txPr>
            <c:dLblPos val="outEnd"/>
            <c:showLegendKey val="0"/>
            <c:showVal val="1"/>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築10年未満</c:v>
                </c:pt>
                <c:pt idx="1">
                  <c:v>築10年～19年</c:v>
                </c:pt>
                <c:pt idx="2">
                  <c:v>築20年～29年</c:v>
                </c:pt>
                <c:pt idx="3">
                  <c:v>築30年～39年</c:v>
                </c:pt>
                <c:pt idx="4">
                  <c:v>築40年以上</c:v>
                </c:pt>
              </c:strCache>
            </c:strRef>
          </c:cat>
          <c:val>
            <c:numRef>
              <c:f>Sheet1!$B$2:$B$6</c:f>
              <c:numCache>
                <c:formatCode>#,##0"㎡"</c:formatCode>
                <c:ptCount val="5"/>
                <c:pt idx="0">
                  <c:v>3832</c:v>
                </c:pt>
                <c:pt idx="1">
                  <c:v>12130</c:v>
                </c:pt>
                <c:pt idx="2">
                  <c:v>32020</c:v>
                </c:pt>
                <c:pt idx="3">
                  <c:v>35857</c:v>
                </c:pt>
                <c:pt idx="4">
                  <c:v>113753</c:v>
                </c:pt>
              </c:numCache>
            </c:numRef>
          </c:val>
          <c:extLst>
            <c:ext xmlns:c16="http://schemas.microsoft.com/office/drawing/2014/chart" uri="{C3380CC4-5D6E-409C-BE32-E72D297353CC}">
              <c16:uniqueId val="{00000000-CA35-43E7-BD08-64C14F50FD84}"/>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0.62034</cdr:x>
      <cdr:y>0.64718</cdr:y>
    </cdr:from>
    <cdr:to>
      <cdr:x>0.68701</cdr:x>
      <cdr:y>0.69688</cdr:y>
    </cdr:to>
    <cdr:cxnSp macro="">
      <cdr:nvCxnSpPr>
        <cdr:cNvPr id="15" name="直線矢印コネクタ 14">
          <a:extLst xmlns:a="http://schemas.openxmlformats.org/drawingml/2006/main">
            <a:ext uri="{FF2B5EF4-FFF2-40B4-BE49-F238E27FC236}">
              <a16:creationId xmlns:a16="http://schemas.microsoft.com/office/drawing/2014/main" id="{25AF5969-F997-8209-16A3-3CA36566144C}"/>
            </a:ext>
          </a:extLst>
        </cdr:cNvPr>
        <cdr:cNvCxnSpPr/>
      </cdr:nvCxnSpPr>
      <cdr:spPr>
        <a:xfrm xmlns:a="http://schemas.openxmlformats.org/drawingml/2006/main" flipH="1" flipV="1">
          <a:off x="4008232" y="2647345"/>
          <a:ext cx="430758" cy="203280"/>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0.12029</cdr:y>
    </cdr:from>
    <cdr:to>
      <cdr:x>0.53208</cdr:x>
      <cdr:y>0.2551</cdr:y>
    </cdr:to>
    <cdr:cxnSp macro="">
      <cdr:nvCxnSpPr>
        <cdr:cNvPr id="3" name="直線矢印コネクタ 2">
          <a:extLst xmlns:a="http://schemas.openxmlformats.org/drawingml/2006/main">
            <a:ext uri="{FF2B5EF4-FFF2-40B4-BE49-F238E27FC236}">
              <a16:creationId xmlns:a16="http://schemas.microsoft.com/office/drawing/2014/main" id="{97CCCEFE-15B2-4982-2907-2F18E7F80395}"/>
            </a:ext>
          </a:extLst>
        </cdr:cNvPr>
        <cdr:cNvCxnSpPr/>
      </cdr:nvCxnSpPr>
      <cdr:spPr>
        <a:xfrm xmlns:a="http://schemas.openxmlformats.org/drawingml/2006/main">
          <a:off x="3230654" y="492065"/>
          <a:ext cx="207279" cy="551441"/>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0.59622</cdr:x>
      <cdr:y>0.15453</cdr:y>
    </cdr:from>
    <cdr:to>
      <cdr:x>0.62769</cdr:x>
      <cdr:y>0.241</cdr:y>
    </cdr:to>
    <cdr:cxnSp macro="">
      <cdr:nvCxnSpPr>
        <cdr:cNvPr id="6" name="直線矢印コネクタ 5">
          <a:extLst xmlns:a="http://schemas.openxmlformats.org/drawingml/2006/main">
            <a:ext uri="{FF2B5EF4-FFF2-40B4-BE49-F238E27FC236}">
              <a16:creationId xmlns:a16="http://schemas.microsoft.com/office/drawing/2014/main" id="{F0817486-ED2D-04A1-81AE-44ABA6414D30}"/>
            </a:ext>
          </a:extLst>
        </cdr:cNvPr>
        <cdr:cNvCxnSpPr/>
      </cdr:nvCxnSpPr>
      <cdr:spPr>
        <a:xfrm xmlns:a="http://schemas.openxmlformats.org/drawingml/2006/main" flipH="1">
          <a:off x="3852362" y="611651"/>
          <a:ext cx="203309" cy="342262"/>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0.65264</cdr:x>
      <cdr:y>0.42287</cdr:y>
    </cdr:from>
    <cdr:to>
      <cdr:x>0.72323</cdr:x>
      <cdr:y>0.50598</cdr:y>
    </cdr:to>
    <cdr:cxnSp macro="">
      <cdr:nvCxnSpPr>
        <cdr:cNvPr id="19" name="直線矢印コネクタ 18">
          <a:extLst xmlns:a="http://schemas.openxmlformats.org/drawingml/2006/main">
            <a:ext uri="{FF2B5EF4-FFF2-40B4-BE49-F238E27FC236}">
              <a16:creationId xmlns:a16="http://schemas.microsoft.com/office/drawing/2014/main" id="{16BE035D-3AE0-00AC-72A9-1D469A0B2C66}"/>
            </a:ext>
          </a:extLst>
        </cdr:cNvPr>
        <cdr:cNvCxnSpPr/>
      </cdr:nvCxnSpPr>
      <cdr:spPr>
        <a:xfrm xmlns:a="http://schemas.openxmlformats.org/drawingml/2006/main" flipH="1">
          <a:off x="4216931" y="1729793"/>
          <a:ext cx="456103" cy="339968"/>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A6E912C8-B0B5-4418-8230-1AAEAE268A4C}" type="datetimeFigureOut">
              <a:rPr kumimoji="1" lang="ja-JP" altLang="en-US" smtClean="0"/>
              <a:t>2025/12/22</a:t>
            </a:fld>
            <a:endParaRPr kumimoji="1" lang="ja-JP" altLang="en-US" dirty="0"/>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D8E3FE7D-49D4-4149-A6A5-E8C176539764}" type="slidenum">
              <a:rPr kumimoji="1" lang="ja-JP" altLang="en-US" smtClean="0"/>
              <a:t>‹#›</a:t>
            </a:fld>
            <a:endParaRPr kumimoji="1" lang="ja-JP" altLang="en-US" dirty="0"/>
          </a:p>
        </p:txBody>
      </p:sp>
    </p:spTree>
    <p:extLst>
      <p:ext uri="{BB962C8B-B14F-4D97-AF65-F5344CB8AC3E}">
        <p14:creationId xmlns:p14="http://schemas.microsoft.com/office/powerpoint/2010/main" val="3731057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7F70F850-9BDD-47DD-BA7D-17623E8E725B}" type="datetimeFigureOut">
              <a:rPr kumimoji="1" lang="ja-JP" altLang="en-US" smtClean="0"/>
              <a:t>2025/12/22</a:t>
            </a:fld>
            <a:endParaRPr kumimoji="1" lang="ja-JP" altLang="en-US" dirty="0"/>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6CCE99A-1148-49E4-B98F-1B15BD57A3D5}" type="slidenum">
              <a:rPr kumimoji="1" lang="ja-JP" altLang="en-US" smtClean="0"/>
              <a:t>‹#›</a:t>
            </a:fld>
            <a:endParaRPr kumimoji="1" lang="ja-JP" altLang="en-US" dirty="0"/>
          </a:p>
        </p:txBody>
      </p:sp>
    </p:spTree>
    <p:extLst>
      <p:ext uri="{BB962C8B-B14F-4D97-AF65-F5344CB8AC3E}">
        <p14:creationId xmlns:p14="http://schemas.microsoft.com/office/powerpoint/2010/main" val="36552547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1</a:t>
            </a:fld>
            <a:endParaRPr kumimoji="1" lang="ja-JP" altLang="en-US" dirty="0"/>
          </a:p>
        </p:txBody>
      </p:sp>
    </p:spTree>
    <p:extLst>
      <p:ext uri="{BB962C8B-B14F-4D97-AF65-F5344CB8AC3E}">
        <p14:creationId xmlns:p14="http://schemas.microsoft.com/office/powerpoint/2010/main" val="2826422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r>
              <a:rPr lang="en-US" altLang="ja-JP" b="1" dirty="0"/>
              <a:t>【</a:t>
            </a:r>
            <a:r>
              <a:rPr lang="ja-JP" altLang="ja-JP" b="1" dirty="0"/>
              <a:t>スライド概要】</a:t>
            </a:r>
            <a:endParaRPr lang="ja-JP" altLang="ja-JP" dirty="0"/>
          </a:p>
          <a:p>
            <a:r>
              <a:rPr lang="ja-JP" altLang="en-US" b="1" dirty="0"/>
              <a:t>　　　 </a:t>
            </a:r>
            <a:endParaRPr lang="en-US" altLang="ja-JP" b="1" dirty="0"/>
          </a:p>
          <a:p>
            <a:r>
              <a:rPr lang="ja-JP" altLang="en-US" b="1" dirty="0"/>
              <a:t>　　</a:t>
            </a:r>
            <a:endParaRPr lang="ja-JP" altLang="ja-JP"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10</a:t>
            </a:fld>
            <a:endParaRPr kumimoji="1" lang="ja-JP" altLang="en-US" dirty="0"/>
          </a:p>
        </p:txBody>
      </p:sp>
    </p:spTree>
    <p:extLst>
      <p:ext uri="{BB962C8B-B14F-4D97-AF65-F5344CB8AC3E}">
        <p14:creationId xmlns:p14="http://schemas.microsoft.com/office/powerpoint/2010/main" val="2290992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r>
              <a:rPr lang="en-US" altLang="ja-JP" b="1" dirty="0"/>
              <a:t>【</a:t>
            </a:r>
            <a:r>
              <a:rPr lang="ja-JP" altLang="ja-JP" b="1" dirty="0"/>
              <a:t>スライド概要】</a:t>
            </a:r>
            <a:endParaRPr lang="ja-JP" altLang="ja-JP" dirty="0"/>
          </a:p>
          <a:p>
            <a:r>
              <a:rPr lang="ja-JP" altLang="en-US" b="1" dirty="0"/>
              <a:t>　　　</a:t>
            </a:r>
            <a:r>
              <a:rPr lang="ja-JP" altLang="en-US" b="1" baseline="0" dirty="0"/>
              <a:t> </a:t>
            </a:r>
            <a:endParaRPr lang="en-US" altLang="ja-JP" b="1" dirty="0"/>
          </a:p>
          <a:p>
            <a:r>
              <a:rPr lang="ja-JP" altLang="en-US" b="1" dirty="0"/>
              <a:t>　　 </a:t>
            </a:r>
            <a:endParaRPr lang="en-US" altLang="ja-JP" b="1" dirty="0"/>
          </a:p>
          <a:p>
            <a:r>
              <a:rPr lang="ja-JP" altLang="en-US" b="1" dirty="0"/>
              <a:t>　　</a:t>
            </a:r>
            <a:endParaRPr lang="ja-JP" altLang="ja-JP"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11</a:t>
            </a:fld>
            <a:endParaRPr kumimoji="1" lang="ja-JP" altLang="en-US" dirty="0"/>
          </a:p>
        </p:txBody>
      </p:sp>
    </p:spTree>
    <p:extLst>
      <p:ext uri="{BB962C8B-B14F-4D97-AF65-F5344CB8AC3E}">
        <p14:creationId xmlns:p14="http://schemas.microsoft.com/office/powerpoint/2010/main" val="2166139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pPr lvl="0"/>
            <a:r>
              <a:rPr lang="en-US" altLang="ja-JP" b="1" dirty="0"/>
              <a:t>※</a:t>
            </a:r>
            <a:r>
              <a:rPr lang="ja-JP" altLang="en-US" b="1" dirty="0"/>
              <a:t>別紙にて説明</a:t>
            </a:r>
            <a:r>
              <a:rPr lang="en-US" altLang="ja-JP" b="1" dirty="0"/>
              <a:t>※</a:t>
            </a:r>
            <a:endParaRPr lang="ja-JP" altLang="ja-JP" b="1"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12</a:t>
            </a:fld>
            <a:endParaRPr kumimoji="1" lang="ja-JP" altLang="en-US" dirty="0"/>
          </a:p>
        </p:txBody>
      </p:sp>
    </p:spTree>
    <p:extLst>
      <p:ext uri="{BB962C8B-B14F-4D97-AF65-F5344CB8AC3E}">
        <p14:creationId xmlns:p14="http://schemas.microsoft.com/office/powerpoint/2010/main" val="3037061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t>※</a:t>
            </a:r>
            <a:r>
              <a:rPr lang="ja-JP" altLang="en-US" b="1" dirty="0"/>
              <a:t>別紙にて説明</a:t>
            </a:r>
            <a:r>
              <a:rPr lang="en-US" altLang="ja-JP" b="1" dirty="0"/>
              <a:t>※</a:t>
            </a:r>
            <a:endParaRPr lang="ja-JP" altLang="ja-JP" b="1" dirty="0"/>
          </a:p>
          <a:p>
            <a:pPr lvl="0"/>
            <a:endParaRPr lang="ja-JP" altLang="ja-JP"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13</a:t>
            </a:fld>
            <a:endParaRPr kumimoji="1" lang="ja-JP" altLang="en-US" dirty="0"/>
          </a:p>
        </p:txBody>
      </p:sp>
    </p:spTree>
    <p:extLst>
      <p:ext uri="{BB962C8B-B14F-4D97-AF65-F5344CB8AC3E}">
        <p14:creationId xmlns:p14="http://schemas.microsoft.com/office/powerpoint/2010/main" val="3629450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endParaRPr lang="en-US" altLang="ja-JP" sz="1200" b="1" dirty="0"/>
          </a:p>
          <a:p>
            <a:endParaRPr lang="en-US" altLang="ja-JP" sz="1200" b="1" dirty="0"/>
          </a:p>
          <a:p>
            <a:r>
              <a:rPr lang="en-US" altLang="ja-JP" sz="1200" b="1" dirty="0"/>
              <a:t>【</a:t>
            </a:r>
            <a:r>
              <a:rPr lang="ja-JP" altLang="ja-JP" sz="1200" b="1" dirty="0"/>
              <a:t>スライド概要】</a:t>
            </a:r>
            <a:endParaRPr lang="ja-JP" altLang="ja-JP" sz="1200" dirty="0"/>
          </a:p>
          <a:p>
            <a:r>
              <a:rPr lang="ja-JP" altLang="en-US" sz="2400" b="1" dirty="0"/>
              <a:t>　</a:t>
            </a:r>
            <a:r>
              <a:rPr lang="ja-JP" altLang="en-US" sz="1200" dirty="0"/>
              <a:t>　　</a:t>
            </a:r>
            <a:endParaRPr lang="en-US" altLang="ja-JP" sz="1200" dirty="0"/>
          </a:p>
          <a:p>
            <a:pPr lvl="0"/>
            <a:endParaRPr lang="ja-JP" altLang="ja-JP" sz="2400"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14</a:t>
            </a:fld>
            <a:endParaRPr kumimoji="1" lang="ja-JP" altLang="en-US"/>
          </a:p>
        </p:txBody>
      </p:sp>
    </p:spTree>
    <p:extLst>
      <p:ext uri="{BB962C8B-B14F-4D97-AF65-F5344CB8AC3E}">
        <p14:creationId xmlns:p14="http://schemas.microsoft.com/office/powerpoint/2010/main" val="2085148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endParaRPr lang="en-US" altLang="ja-JP" sz="1200" b="1" dirty="0"/>
          </a:p>
          <a:p>
            <a:endParaRPr lang="en-US" altLang="ja-JP" sz="1200" b="1" dirty="0"/>
          </a:p>
          <a:p>
            <a:r>
              <a:rPr lang="en-US" altLang="ja-JP" sz="1200" b="1" dirty="0"/>
              <a:t>【</a:t>
            </a:r>
            <a:r>
              <a:rPr lang="ja-JP" altLang="ja-JP" sz="1200" b="1" dirty="0"/>
              <a:t>スライド概要】</a:t>
            </a:r>
            <a:endParaRPr lang="ja-JP" altLang="ja-JP" sz="1200" dirty="0"/>
          </a:p>
          <a:p>
            <a:r>
              <a:rPr lang="ja-JP" altLang="en-US" sz="2400" b="1" dirty="0"/>
              <a:t>　</a:t>
            </a:r>
            <a:r>
              <a:rPr lang="ja-JP" altLang="en-US" sz="1200" dirty="0"/>
              <a:t>　　</a:t>
            </a:r>
            <a:endParaRPr lang="en-US" altLang="ja-JP" sz="1200" dirty="0"/>
          </a:p>
          <a:p>
            <a:pPr lvl="0"/>
            <a:endParaRPr lang="ja-JP" altLang="ja-JP" sz="2400"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15</a:t>
            </a:fld>
            <a:endParaRPr kumimoji="1" lang="ja-JP" altLang="en-US"/>
          </a:p>
        </p:txBody>
      </p:sp>
    </p:spTree>
    <p:extLst>
      <p:ext uri="{BB962C8B-B14F-4D97-AF65-F5344CB8AC3E}">
        <p14:creationId xmlns:p14="http://schemas.microsoft.com/office/powerpoint/2010/main" val="27317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endParaRPr lang="en-US" altLang="ja-JP" sz="1200" b="1" dirty="0"/>
          </a:p>
          <a:p>
            <a:endParaRPr lang="en-US" altLang="ja-JP" sz="1200" b="1" dirty="0"/>
          </a:p>
          <a:p>
            <a:r>
              <a:rPr lang="en-US" altLang="ja-JP" sz="1200" b="1" dirty="0"/>
              <a:t>【</a:t>
            </a:r>
            <a:r>
              <a:rPr lang="ja-JP" altLang="ja-JP" sz="1200" b="1" dirty="0"/>
              <a:t>スライド概要】</a:t>
            </a:r>
            <a:endParaRPr lang="ja-JP" altLang="ja-JP" sz="1200" dirty="0"/>
          </a:p>
          <a:p>
            <a:r>
              <a:rPr lang="ja-JP" altLang="en-US" sz="2400" b="1" dirty="0"/>
              <a:t>　</a:t>
            </a:r>
            <a:r>
              <a:rPr lang="ja-JP" altLang="en-US" sz="1200" dirty="0"/>
              <a:t>　　</a:t>
            </a:r>
            <a:endParaRPr lang="en-US" altLang="ja-JP" sz="1200" dirty="0"/>
          </a:p>
          <a:p>
            <a:pPr lvl="0"/>
            <a:endParaRPr lang="ja-JP" altLang="ja-JP" sz="2400"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16</a:t>
            </a:fld>
            <a:endParaRPr kumimoji="1" lang="ja-JP" altLang="en-US"/>
          </a:p>
        </p:txBody>
      </p:sp>
    </p:spTree>
    <p:extLst>
      <p:ext uri="{BB962C8B-B14F-4D97-AF65-F5344CB8AC3E}">
        <p14:creationId xmlns:p14="http://schemas.microsoft.com/office/powerpoint/2010/main" val="15391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◎次に、現時点までの経過及び今後のスケジュールをご説明させていただきます。</a:t>
            </a:r>
            <a:endParaRPr kumimoji="1" lang="en-US" altLang="ja-JP" sz="1200" b="1" dirty="0">
              <a:solidFill>
                <a:schemeClr val="tx1"/>
              </a:solidFill>
              <a:latin typeface="Meiryo UI" panose="020B0604030504040204" pitchFamily="50" charset="-128"/>
              <a:ea typeface="Meiryo UI" panose="020B0604030504040204" pitchFamily="50" charset="-128"/>
            </a:endParaRPr>
          </a:p>
          <a:p>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a:t>
            </a:r>
            <a:r>
              <a:rPr kumimoji="1" lang="en-US" altLang="ja-JP" sz="1200" b="1" dirty="0">
                <a:solidFill>
                  <a:schemeClr val="tx1"/>
                </a:solidFill>
                <a:latin typeface="Meiryo UI" panose="020B0604030504040204" pitchFamily="50" charset="-128"/>
                <a:ea typeface="Meiryo UI" panose="020B0604030504040204" pitchFamily="50" charset="-128"/>
              </a:rPr>
              <a:t>R4</a:t>
            </a:r>
            <a:r>
              <a:rPr kumimoji="1" lang="ja-JP" altLang="en-US" sz="1200" b="1" dirty="0">
                <a:solidFill>
                  <a:schemeClr val="tx1"/>
                </a:solidFill>
                <a:latin typeface="Meiryo UI" panose="020B0604030504040204" pitchFamily="50" charset="-128"/>
                <a:ea typeface="Meiryo UI" panose="020B0604030504040204" pitchFamily="50" charset="-128"/>
              </a:rPr>
              <a:t>年度頃から、関係各課とともに長寿命化改修工事の事前検討を行ってきました。</a:t>
            </a:r>
          </a:p>
          <a:p>
            <a:r>
              <a:rPr kumimoji="1" lang="ja-JP" altLang="en-US" sz="1200" b="1" dirty="0">
                <a:solidFill>
                  <a:schemeClr val="tx1"/>
                </a:solidFill>
                <a:latin typeface="Meiryo UI" panose="020B0604030504040204" pitchFamily="50" charset="-128"/>
                <a:ea typeface="Meiryo UI" panose="020B0604030504040204" pitchFamily="50" charset="-128"/>
              </a:rPr>
              <a:t>　　また、</a:t>
            </a:r>
            <a:r>
              <a:rPr kumimoji="1" lang="en-US" altLang="ja-JP" sz="1200" b="1" dirty="0">
                <a:solidFill>
                  <a:schemeClr val="tx1"/>
                </a:solidFill>
                <a:latin typeface="Meiryo UI" panose="020B0604030504040204" pitchFamily="50" charset="-128"/>
                <a:ea typeface="Meiryo UI" panose="020B0604030504040204" pitchFamily="50" charset="-128"/>
              </a:rPr>
              <a:t>R5</a:t>
            </a:r>
            <a:r>
              <a:rPr kumimoji="1" lang="ja-JP" altLang="en-US" sz="1200" b="1" dirty="0">
                <a:solidFill>
                  <a:schemeClr val="tx1"/>
                </a:solidFill>
                <a:latin typeface="Meiryo UI" panose="020B0604030504040204" pitchFamily="50" charset="-128"/>
                <a:ea typeface="Meiryo UI" panose="020B0604030504040204" pitchFamily="50" charset="-128"/>
              </a:rPr>
              <a:t>年度には利用者や利用団体にアンケート調査を行い、</a:t>
            </a:r>
            <a:r>
              <a:rPr kumimoji="1" lang="en-US" altLang="ja-JP" sz="1200" b="1" dirty="0">
                <a:solidFill>
                  <a:schemeClr val="tx1"/>
                </a:solidFill>
                <a:latin typeface="Meiryo UI" panose="020B0604030504040204" pitchFamily="50" charset="-128"/>
                <a:ea typeface="Meiryo UI" panose="020B0604030504040204" pitchFamily="50" charset="-128"/>
              </a:rPr>
              <a:t>R6</a:t>
            </a:r>
            <a:r>
              <a:rPr kumimoji="1" lang="ja-JP" altLang="en-US" sz="1200" b="1" dirty="0">
                <a:solidFill>
                  <a:schemeClr val="tx1"/>
                </a:solidFill>
                <a:latin typeface="Meiryo UI" panose="020B0604030504040204" pitchFamily="50" charset="-128"/>
                <a:ea typeface="Meiryo UI" panose="020B0604030504040204" pitchFamily="50" charset="-128"/>
              </a:rPr>
              <a:t>年度の</a:t>
            </a:r>
            <a:r>
              <a:rPr kumimoji="1" lang="en-US" altLang="ja-JP" sz="1200" b="1" dirty="0">
                <a:solidFill>
                  <a:schemeClr val="tx1"/>
                </a:solidFill>
                <a:latin typeface="Meiryo UI" panose="020B0604030504040204" pitchFamily="50" charset="-128"/>
                <a:ea typeface="Meiryo UI" panose="020B0604030504040204" pitchFamily="50" charset="-128"/>
              </a:rPr>
              <a:t>5</a:t>
            </a:r>
            <a:r>
              <a:rPr kumimoji="1" lang="ja-JP" altLang="en-US" sz="1200" b="1" dirty="0">
                <a:solidFill>
                  <a:schemeClr val="tx1"/>
                </a:solidFill>
                <a:latin typeface="Meiryo UI" panose="020B0604030504040204" pitchFamily="50" charset="-128"/>
                <a:ea typeface="Meiryo UI" panose="020B0604030504040204" pitchFamily="50" charset="-128"/>
              </a:rPr>
              <a:t>月</a:t>
            </a:r>
            <a:r>
              <a:rPr kumimoji="1" lang="en-US" altLang="ja-JP" sz="1200" b="1" dirty="0">
                <a:solidFill>
                  <a:schemeClr val="tx1"/>
                </a:solidFill>
                <a:latin typeface="Meiryo UI" panose="020B0604030504040204" pitchFamily="50" charset="-128"/>
                <a:ea typeface="Meiryo UI" panose="020B0604030504040204" pitchFamily="50" charset="-128"/>
              </a:rPr>
              <a:t>15</a:t>
            </a:r>
            <a:r>
              <a:rPr kumimoji="1" lang="ja-JP" altLang="en-US" sz="1200" b="1" dirty="0">
                <a:solidFill>
                  <a:schemeClr val="tx1"/>
                </a:solidFill>
                <a:latin typeface="Meiryo UI" panose="020B0604030504040204" pitchFamily="50" charset="-128"/>
                <a:ea typeface="Meiryo UI" panose="020B0604030504040204" pitchFamily="50" charset="-128"/>
              </a:rPr>
              <a:t>日</a:t>
            </a:r>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　　には市民説明会を開催して長寿命化改修工事の概要をご説明させていただきました。</a:t>
            </a:r>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　　</a:t>
            </a:r>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◎今年度（</a:t>
            </a:r>
            <a:r>
              <a:rPr kumimoji="1" lang="en-US" altLang="ja-JP" sz="1200" b="1" dirty="0">
                <a:solidFill>
                  <a:schemeClr val="tx1"/>
                </a:solidFill>
                <a:latin typeface="Meiryo UI" panose="020B0604030504040204" pitchFamily="50" charset="-128"/>
                <a:ea typeface="Meiryo UI" panose="020B0604030504040204" pitchFamily="50" charset="-128"/>
              </a:rPr>
              <a:t>R</a:t>
            </a:r>
            <a:r>
              <a:rPr kumimoji="1" lang="ja-JP" altLang="en-US" sz="1200" b="1" dirty="0">
                <a:solidFill>
                  <a:schemeClr val="tx1"/>
                </a:solidFill>
                <a:latin typeface="Meiryo UI" panose="020B0604030504040204" pitchFamily="50" charset="-128"/>
                <a:ea typeface="Meiryo UI" panose="020B0604030504040204" pitchFamily="50" charset="-128"/>
              </a:rPr>
              <a:t>７年度）は、設計を行っており、先日、設計図面が出来上がってきました。</a:t>
            </a:r>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　　また、本日、工事中における休館期間や工事の概要について説明する「利用者説明会」</a:t>
            </a:r>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　　を開催しているところでございます。</a:t>
            </a:r>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　　</a:t>
            </a:r>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◎令和８年度の工事期間中は施設が使用できなくなるため、みずほ台コミュニティセンター</a:t>
            </a:r>
          </a:p>
          <a:p>
            <a:r>
              <a:rPr kumimoji="1" lang="ja-JP" altLang="en-US" sz="1200" b="1" dirty="0">
                <a:solidFill>
                  <a:schemeClr val="tx1"/>
                </a:solidFill>
                <a:latin typeface="Meiryo UI" panose="020B0604030504040204" pitchFamily="50" charset="-128"/>
                <a:ea typeface="Meiryo UI" panose="020B0604030504040204" pitchFamily="50" charset="-128"/>
              </a:rPr>
              <a:t>　　の窓口業務や施設利用、みずほ台出張所の取扱業務を１年間休止し休館といたします。</a:t>
            </a:r>
          </a:p>
          <a:p>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◎工事の進捗状況により変更する場合がございますが、</a:t>
            </a:r>
            <a:r>
              <a:rPr kumimoji="1" lang="en-US" altLang="ja-JP" sz="1200" b="1" dirty="0">
                <a:solidFill>
                  <a:schemeClr val="tx1"/>
                </a:solidFill>
                <a:latin typeface="Meiryo UI" panose="020B0604030504040204" pitchFamily="50" charset="-128"/>
                <a:ea typeface="Meiryo UI" panose="020B0604030504040204" pitchFamily="50" charset="-128"/>
              </a:rPr>
              <a:t>R9</a:t>
            </a:r>
            <a:r>
              <a:rPr kumimoji="1" lang="ja-JP" altLang="en-US" sz="1200" b="1" dirty="0">
                <a:solidFill>
                  <a:schemeClr val="tx1"/>
                </a:solidFill>
                <a:latin typeface="Meiryo UI" panose="020B0604030504040204" pitchFamily="50" charset="-128"/>
                <a:ea typeface="Meiryo UI" panose="020B0604030504040204" pitchFamily="50" charset="-128"/>
              </a:rPr>
              <a:t>年</a:t>
            </a:r>
            <a:r>
              <a:rPr kumimoji="1" lang="en-US" altLang="ja-JP" sz="1200" b="1" dirty="0">
                <a:solidFill>
                  <a:schemeClr val="tx1"/>
                </a:solidFill>
                <a:latin typeface="Meiryo UI" panose="020B0604030504040204" pitchFamily="50" charset="-128"/>
                <a:ea typeface="Meiryo UI" panose="020B0604030504040204" pitchFamily="50" charset="-128"/>
              </a:rPr>
              <a:t>4</a:t>
            </a:r>
            <a:r>
              <a:rPr kumimoji="1" lang="ja-JP" altLang="en-US" sz="1200" b="1" dirty="0">
                <a:solidFill>
                  <a:schemeClr val="tx1"/>
                </a:solidFill>
                <a:latin typeface="Meiryo UI" panose="020B0604030504040204" pitchFamily="50" charset="-128"/>
                <a:ea typeface="Meiryo UI" panose="020B0604030504040204" pitchFamily="50" charset="-128"/>
              </a:rPr>
              <a:t>月頃には、リニューアルした</a:t>
            </a:r>
          </a:p>
          <a:p>
            <a:r>
              <a:rPr kumimoji="1" lang="ja-JP" altLang="en-US" sz="1200" b="1" dirty="0">
                <a:solidFill>
                  <a:schemeClr val="tx1"/>
                </a:solidFill>
                <a:latin typeface="Meiryo UI" panose="020B0604030504040204" pitchFamily="50" charset="-128"/>
                <a:ea typeface="Meiryo UI" panose="020B0604030504040204" pitchFamily="50" charset="-128"/>
              </a:rPr>
              <a:t>  　みずほ台コミュニティセンターを皆様にご利用いただける予定となっております。</a:t>
            </a:r>
            <a:endParaRPr kumimoji="1" lang="en-US" altLang="ja-JP" sz="1200" b="1" dirty="0">
              <a:solidFill>
                <a:schemeClr val="tx1"/>
              </a:solidFill>
              <a:latin typeface="Meiryo UI" panose="020B0604030504040204" pitchFamily="50" charset="-128"/>
              <a:ea typeface="Meiryo UI" panose="020B0604030504040204" pitchFamily="50" charset="-128"/>
            </a:endParaRPr>
          </a:p>
          <a:p>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◎休館中は、コミセン施設利用の方及び出張所ご利用の皆様に大変ご不便とご迷惑をおかけ</a:t>
            </a:r>
          </a:p>
          <a:p>
            <a:r>
              <a:rPr kumimoji="1" lang="ja-JP" altLang="en-US" sz="1200" b="1" dirty="0">
                <a:solidFill>
                  <a:schemeClr val="tx1"/>
                </a:solidFill>
                <a:latin typeface="Meiryo UI" panose="020B0604030504040204" pitchFamily="50" charset="-128"/>
                <a:ea typeface="Meiryo UI" panose="020B0604030504040204" pitchFamily="50" charset="-128"/>
              </a:rPr>
              <a:t>　　いたしますが、ご理解とご協力をお願いいたします。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t>【</a:t>
            </a:r>
            <a:r>
              <a:rPr lang="ja-JP" altLang="ja-JP" b="1" dirty="0"/>
              <a:t>スライド概要】</a:t>
            </a:r>
            <a:endParaRPr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◎スケジュールは、</a:t>
            </a:r>
            <a:r>
              <a:rPr lang="zh-TW" altLang="en-US" dirty="0"/>
              <a:t>富士見市公共施設個別施設計画第</a:t>
            </a:r>
            <a:r>
              <a:rPr lang="en-US" altLang="zh-TW" dirty="0"/>
              <a:t>1</a:t>
            </a:r>
            <a:r>
              <a:rPr lang="zh-TW" altLang="en-US" dirty="0"/>
              <a:t>期実行計画</a:t>
            </a:r>
            <a:r>
              <a:rPr lang="ja-JP" altLang="en-US" dirty="0"/>
              <a:t>より、</a:t>
            </a:r>
            <a:r>
              <a:rPr lang="zh-TW" altLang="en-US" dirty="0"/>
              <a:t>抜粋</a:t>
            </a:r>
            <a:r>
              <a:rPr lang="ja-JP" altLang="en-US" dirty="0"/>
              <a:t>。</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a:t>
            </a:r>
            <a:r>
              <a:rPr lang="zh-TW" altLang="en-US" dirty="0"/>
              <a:t>設計業務委託契約：令和７年２月１５日～１２月１５日</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dirty="0"/>
          </a:p>
          <a:p>
            <a:pPr lvl="0"/>
            <a:endParaRPr lang="ja-JP" altLang="ja-JP"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17</a:t>
            </a:fld>
            <a:endParaRPr kumimoji="1" lang="ja-JP" altLang="en-US" dirty="0"/>
          </a:p>
        </p:txBody>
      </p:sp>
    </p:spTree>
    <p:extLst>
      <p:ext uri="{BB962C8B-B14F-4D97-AF65-F5344CB8AC3E}">
        <p14:creationId xmlns:p14="http://schemas.microsoft.com/office/powerpoint/2010/main" val="2953401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1" dirty="0"/>
              <a:t>【</a:t>
            </a:r>
            <a:r>
              <a:rPr lang="ja-JP" altLang="ja-JP" b="1" dirty="0"/>
              <a:t>スライド概要】</a:t>
            </a:r>
            <a:endParaRPr lang="ja-JP" altLang="ja-JP" dirty="0"/>
          </a:p>
          <a:p>
            <a:r>
              <a:rPr lang="ja-JP" altLang="en-US" b="1" dirty="0"/>
              <a:t>　</a:t>
            </a:r>
            <a:r>
              <a:rPr lang="ja-JP" altLang="ja-JP" b="1" dirty="0"/>
              <a:t>◎</a:t>
            </a:r>
            <a:r>
              <a:rPr lang="ja-JP" altLang="en-US" b="1" dirty="0"/>
              <a:t>以上、本日の説明会での内容はすべてご説明させていただきました。</a:t>
            </a:r>
            <a:endParaRPr lang="en-US" altLang="ja-JP" b="1" dirty="0"/>
          </a:p>
          <a:p>
            <a:r>
              <a:rPr lang="ja-JP" altLang="en-US" b="1" dirty="0"/>
              <a:t>　不慣れな説明で伝わりづらかった点もあったかと思います。</a:t>
            </a:r>
            <a:endParaRPr lang="en-US" altLang="ja-JP" b="1" dirty="0"/>
          </a:p>
          <a:p>
            <a:r>
              <a:rPr lang="ja-JP" altLang="en-US" b="1" dirty="0"/>
              <a:t>　この後、皆様からご意見ご質問などをお受けする時間を設けております</a:t>
            </a:r>
            <a:endParaRPr lang="en-US" altLang="ja-JP" b="1" dirty="0"/>
          </a:p>
          <a:p>
            <a:r>
              <a:rPr lang="en-US" altLang="ja-JP" b="1" dirty="0"/>
              <a:t>  </a:t>
            </a:r>
            <a:r>
              <a:rPr lang="ja-JP" altLang="en-US" b="1" dirty="0"/>
              <a:t>ので、どうぞ</a:t>
            </a:r>
            <a:r>
              <a:rPr lang="ja-JP" altLang="en-US" b="1" baseline="0" dirty="0"/>
              <a:t>よろしくお願いいたします。ご清聴ありがとうございました。</a:t>
            </a:r>
            <a:endParaRPr lang="en-US" altLang="ja-JP" b="1" baseline="0" dirty="0"/>
          </a:p>
          <a:p>
            <a:r>
              <a:rPr lang="ja-JP" altLang="en-US" b="1" baseline="0" dirty="0"/>
              <a:t>　　 </a:t>
            </a:r>
            <a:endParaRPr lang="en-US" altLang="ja-JP" b="1" dirty="0"/>
          </a:p>
          <a:p>
            <a:r>
              <a:rPr lang="ja-JP" altLang="en-US" b="1" dirty="0"/>
              <a:t>　　</a:t>
            </a:r>
            <a:r>
              <a:rPr lang="ja-JP" altLang="en-US" b="1" baseline="0" dirty="0"/>
              <a:t> </a:t>
            </a:r>
            <a:endParaRPr lang="en-US" altLang="ja-JP" b="1" dirty="0"/>
          </a:p>
          <a:p>
            <a:endParaRPr lang="en-US" altLang="ja-JP" b="1" dirty="0"/>
          </a:p>
          <a:p>
            <a:r>
              <a:rPr lang="ja-JP" altLang="en-US" b="1" dirty="0"/>
              <a:t>　　</a:t>
            </a:r>
            <a:endParaRPr lang="en-US" altLang="ja-JP" b="1" dirty="0"/>
          </a:p>
          <a:p>
            <a:r>
              <a:rPr lang="en-US" altLang="ja-JP" b="1" dirty="0"/>
              <a:t>    </a:t>
            </a:r>
            <a:endParaRPr kumimoji="1" lang="ja-JP" altLang="en-US"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18</a:t>
            </a:fld>
            <a:endParaRPr kumimoji="1" lang="ja-JP" altLang="en-US" dirty="0"/>
          </a:p>
        </p:txBody>
      </p:sp>
    </p:spTree>
    <p:extLst>
      <p:ext uri="{BB962C8B-B14F-4D97-AF65-F5344CB8AC3E}">
        <p14:creationId xmlns:p14="http://schemas.microsoft.com/office/powerpoint/2010/main" val="4087748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dirty="0"/>
          </a:p>
          <a:p>
            <a:pPr lvl="0"/>
            <a:endParaRPr lang="ja-JP" altLang="ja-JP"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2</a:t>
            </a:fld>
            <a:endParaRPr kumimoji="1" lang="ja-JP" altLang="en-US" dirty="0"/>
          </a:p>
        </p:txBody>
      </p:sp>
    </p:spTree>
    <p:extLst>
      <p:ext uri="{BB962C8B-B14F-4D97-AF65-F5344CB8AC3E}">
        <p14:creationId xmlns:p14="http://schemas.microsoft.com/office/powerpoint/2010/main" val="220754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42888"/>
            <a:ext cx="5962650" cy="3354387"/>
          </a:xfrm>
        </p:spPr>
      </p:sp>
      <p:sp>
        <p:nvSpPr>
          <p:cNvPr id="3" name="ノート プレースホルダー 2"/>
          <p:cNvSpPr>
            <a:spLocks noGrp="1"/>
          </p:cNvSpPr>
          <p:nvPr>
            <p:ph type="body" idx="1"/>
          </p:nvPr>
        </p:nvSpPr>
        <p:spPr>
          <a:xfrm>
            <a:off x="422275" y="3746500"/>
            <a:ext cx="5962649" cy="5544922"/>
          </a:xfrm>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3</a:t>
            </a:fld>
            <a:endParaRPr kumimoji="1" lang="ja-JP" altLang="en-US"/>
          </a:p>
        </p:txBody>
      </p:sp>
    </p:spTree>
    <p:extLst>
      <p:ext uri="{BB962C8B-B14F-4D97-AF65-F5344CB8AC3E}">
        <p14:creationId xmlns:p14="http://schemas.microsoft.com/office/powerpoint/2010/main" val="389214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42888"/>
            <a:ext cx="5962650" cy="3354387"/>
          </a:xfrm>
        </p:spPr>
      </p:sp>
      <p:sp>
        <p:nvSpPr>
          <p:cNvPr id="3" name="ノート プレースホルダー 2"/>
          <p:cNvSpPr>
            <a:spLocks noGrp="1"/>
          </p:cNvSpPr>
          <p:nvPr>
            <p:ph type="body" idx="1"/>
          </p:nvPr>
        </p:nvSpPr>
        <p:spPr>
          <a:xfrm>
            <a:off x="422275" y="3810000"/>
            <a:ext cx="5962650" cy="5543550"/>
          </a:xfrm>
        </p:spPr>
        <p:txBody>
          <a:bodyPr/>
          <a:lstStyle/>
          <a:p>
            <a:r>
              <a:rPr lang="en-US" altLang="ja-JP" b="1" u="none" dirty="0"/>
              <a:t>【</a:t>
            </a:r>
            <a:r>
              <a:rPr lang="ja-JP" altLang="en-US" b="1" u="none" dirty="0"/>
              <a:t>スライド要点</a:t>
            </a:r>
            <a:r>
              <a:rPr lang="en-US" altLang="ja-JP" b="1" u="none" dirty="0"/>
              <a:t>】</a:t>
            </a:r>
            <a:endParaRPr lang="en-US" altLang="ja-JP" b="1" dirty="0"/>
          </a:p>
          <a:p>
            <a:r>
              <a:rPr lang="ja-JP" altLang="en-US" dirty="0"/>
              <a:t>◎現在市には</a:t>
            </a:r>
            <a:r>
              <a:rPr lang="en-US" altLang="ja-JP" dirty="0"/>
              <a:t>20</a:t>
            </a:r>
            <a:r>
              <a:rPr lang="ja-JP" altLang="en-US" dirty="0"/>
              <a:t>万㎡の公共施設を有していますが、その</a:t>
            </a:r>
            <a:r>
              <a:rPr lang="en-US" altLang="ja-JP" dirty="0"/>
              <a:t>6</a:t>
            </a:r>
            <a:r>
              <a:rPr lang="ja-JP" altLang="en-US" dirty="0"/>
              <a:t>割近くが築</a:t>
            </a:r>
            <a:r>
              <a:rPr lang="en-US" altLang="ja-JP" dirty="0"/>
              <a:t>40</a:t>
            </a:r>
            <a:r>
              <a:rPr lang="ja-JP" altLang="en-US" dirty="0"/>
              <a:t>年以上を経過しており、多くの施設において、老朽化が進んでいます。</a:t>
            </a:r>
            <a:endParaRPr lang="en-US" altLang="ja-JP" dirty="0"/>
          </a:p>
          <a:p>
            <a:endParaRPr lang="en-US" altLang="ja-JP" sz="1000" dirty="0"/>
          </a:p>
          <a:p>
            <a:endParaRPr lang="en-US" altLang="ja-JP" sz="1000" dirty="0"/>
          </a:p>
          <a:p>
            <a:r>
              <a:rPr lang="ja-JP" altLang="en-US" dirty="0"/>
              <a:t>◎老朽化といっても、壁紙がはがれた、ドアがガタついている程度ならば修繕すればよいのですが、</a:t>
            </a:r>
            <a:r>
              <a:rPr lang="en-US" altLang="ja-JP" dirty="0"/>
              <a:t>40</a:t>
            </a:r>
            <a:r>
              <a:rPr lang="ja-JP" altLang="en-US" dirty="0"/>
              <a:t>年以上の時間経過は、建物そのものに影響を与えています。</a:t>
            </a:r>
            <a:endParaRPr lang="en-US" altLang="ja-JP" dirty="0"/>
          </a:p>
          <a:p>
            <a:r>
              <a:rPr lang="ja-JP" altLang="en-US" dirty="0"/>
              <a:t>　例えば、屋上防水が効かなくなり、建物に雨漏りが生じたり。外壁の劣化により雨水が内部に浸透し、鉄骨が錆びることで建物自体の強度低下を起こす恐れがあるような老朽化の進行が懸念される時期となっている施設が数多くあるところです。</a:t>
            </a:r>
            <a:endParaRPr lang="en-US" altLang="ja-JP" dirty="0"/>
          </a:p>
          <a:p>
            <a:r>
              <a:rPr lang="ja-JP" altLang="en-US" dirty="0"/>
              <a:t>　また、時間経過とともに、施設に求められるニーズや機能に追い付いていない状況が発生しています。</a:t>
            </a:r>
            <a:endParaRPr lang="en-US" altLang="ja-JP" dirty="0"/>
          </a:p>
          <a:p>
            <a:r>
              <a:rPr lang="ja-JP" altLang="en-US" dirty="0"/>
              <a:t>　例えば、</a:t>
            </a:r>
            <a:r>
              <a:rPr lang="en-US" altLang="ja-JP" dirty="0"/>
              <a:t>40</a:t>
            </a:r>
            <a:r>
              <a:rPr lang="ja-JP" altLang="en-US" dirty="0"/>
              <a:t>年前にはなかったバリアフリーの観点や省エネの観点や、針コミでいえば当初は結婚式もできるようなしつらえとなっていましたが、現在ではそのニーズは皆無といってもいいでしょう。</a:t>
            </a:r>
            <a:endParaRPr lang="en-US" altLang="ja-JP" dirty="0"/>
          </a:p>
          <a:p>
            <a:endParaRPr lang="en-US" altLang="ja-JP" sz="1000" dirty="0"/>
          </a:p>
          <a:p>
            <a:r>
              <a:rPr lang="ja-JP" altLang="en-US" dirty="0"/>
              <a:t>◎それならば、建替えたり、改修すればよいではないかと考えるところですが、建替えや改修には膨大な費用がかかります。特に昨今では、人件費の上昇に加え、資材費も高騰していることから、建替えや改修については、従前に比べ非常に大きな予算を要する状況となっています。</a:t>
            </a:r>
            <a:endParaRPr lang="en-US" altLang="ja-JP" dirty="0"/>
          </a:p>
          <a:p>
            <a:endParaRPr lang="en-US" altLang="ja-JP" sz="1000" dirty="0"/>
          </a:p>
          <a:p>
            <a:endParaRPr lang="en-US" altLang="ja-JP" dirty="0"/>
          </a:p>
          <a:p>
            <a:r>
              <a:rPr lang="ja-JP" altLang="en-US" dirty="0"/>
              <a:t>◎まとめますと、公共施設においては多くの施設老朽化が進行しており、建物自体にガタが生じ始めるころとなり、さらに時代に合った建物ではなくなっていて、その対策が必要な時期となっています。一方でその対策を行うための財源確保が大きな課題となっています。</a:t>
            </a:r>
            <a:endParaRPr lang="ja-JP" altLang="ja-JP" dirty="0"/>
          </a:p>
          <a:p>
            <a:r>
              <a:rPr lang="ja-JP" altLang="en-US" dirty="0"/>
              <a:t>　　　　　</a:t>
            </a:r>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4</a:t>
            </a:fld>
            <a:endParaRPr kumimoji="1" lang="ja-JP" altLang="en-US" dirty="0"/>
          </a:p>
        </p:txBody>
      </p:sp>
    </p:spTree>
    <p:extLst>
      <p:ext uri="{BB962C8B-B14F-4D97-AF65-F5344CB8AC3E}">
        <p14:creationId xmlns:p14="http://schemas.microsoft.com/office/powerpoint/2010/main" val="2430965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pPr lvl="0"/>
            <a:r>
              <a:rPr lang="ja-JP" altLang="en-US" dirty="0"/>
              <a:t>市では、これらの課題を解決していくために、現在公共施設マネジメントというものを推進しています。</a:t>
            </a:r>
            <a:endParaRPr lang="en-US" altLang="ja-JP" dirty="0"/>
          </a:p>
          <a:p>
            <a:pPr lvl="0"/>
            <a:r>
              <a:rPr lang="ja-JP" altLang="en-US" dirty="0"/>
              <a:t>この推進には、大きな予算が必要なものとなることから、課題解決を計画的に　着実に進めていくため　</a:t>
            </a:r>
            <a:r>
              <a:rPr lang="en-US" altLang="ja-JP" dirty="0"/>
              <a:t>40</a:t>
            </a:r>
            <a:r>
              <a:rPr lang="ja-JP" altLang="en-US" dirty="0"/>
              <a:t>年間という長期的な計画をもって対応しております。</a:t>
            </a:r>
            <a:endParaRPr lang="en-US" altLang="ja-JP" dirty="0"/>
          </a:p>
          <a:p>
            <a:pPr lvl="0"/>
            <a:endParaRPr lang="en-US" altLang="ja-JP" dirty="0"/>
          </a:p>
          <a:p>
            <a:pPr lvl="0"/>
            <a:r>
              <a:rPr lang="ja-JP" altLang="en-US" dirty="0"/>
              <a:t>まず、総合管理方針として　基本的な考えを整理し、</a:t>
            </a:r>
            <a:endParaRPr lang="en-US" altLang="ja-JP" dirty="0"/>
          </a:p>
          <a:p>
            <a:pPr lvl="0"/>
            <a:r>
              <a:rPr lang="ja-JP" altLang="en-US" dirty="0"/>
              <a:t>次に個別施設計画として</a:t>
            </a:r>
            <a:r>
              <a:rPr lang="en-US" altLang="ja-JP" dirty="0"/>
              <a:t>40</a:t>
            </a:r>
            <a:r>
              <a:rPr lang="ja-JP" altLang="en-US" dirty="0"/>
              <a:t>年間の大まかなスケジュールを定め</a:t>
            </a:r>
            <a:endParaRPr lang="en-US" altLang="ja-JP" dirty="0"/>
          </a:p>
          <a:p>
            <a:pPr lvl="0"/>
            <a:endParaRPr lang="en-US" altLang="ja-JP" dirty="0"/>
          </a:p>
          <a:p>
            <a:pPr lvl="0"/>
            <a:r>
              <a:rPr lang="ja-JP" altLang="en-US" dirty="0"/>
              <a:t>さらにそれらをより具体化するために</a:t>
            </a:r>
            <a:r>
              <a:rPr lang="en-US" altLang="ja-JP" dirty="0"/>
              <a:t>10</a:t>
            </a:r>
            <a:r>
              <a:rPr lang="ja-JP" altLang="en-US" dirty="0"/>
              <a:t>年間の改修スケジュールを定める実行計画を策定しています。</a:t>
            </a:r>
            <a:endParaRPr lang="en-US" altLang="ja-JP" dirty="0"/>
          </a:p>
          <a:p>
            <a:pPr lvl="0"/>
            <a:endParaRPr lang="en-US" altLang="ja-JP" dirty="0"/>
          </a:p>
          <a:p>
            <a:pPr lvl="0"/>
            <a:r>
              <a:rPr lang="ja-JP" altLang="en-US" dirty="0"/>
              <a:t>現在この実行計画の中間期となり、中間見直しに取り組んでいるところです。</a:t>
            </a:r>
            <a:endParaRPr lang="en-US" altLang="ja-JP" dirty="0"/>
          </a:p>
          <a:p>
            <a:pPr lvl="0"/>
            <a:endParaRPr lang="en-US" altLang="ja-JP" dirty="0"/>
          </a:p>
          <a:p>
            <a:pPr lvl="0"/>
            <a:r>
              <a:rPr lang="ja-JP" altLang="en-US" dirty="0"/>
              <a:t>この実行計画の中に、今回対象施設として針ヶ谷コミセンも改修対象として記載させていただいており、本日の説明会の実施につながっているものとなります。</a:t>
            </a:r>
            <a:endParaRPr lang="en-US" altLang="ja-JP"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5</a:t>
            </a:fld>
            <a:endParaRPr kumimoji="1" lang="ja-JP" altLang="en-US"/>
          </a:p>
        </p:txBody>
      </p:sp>
    </p:spTree>
    <p:extLst>
      <p:ext uri="{BB962C8B-B14F-4D97-AF65-F5344CB8AC3E}">
        <p14:creationId xmlns:p14="http://schemas.microsoft.com/office/powerpoint/2010/main" val="520229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pPr lvl="0"/>
            <a:r>
              <a:rPr lang="ja-JP" altLang="en-US" dirty="0"/>
              <a:t>　今回の針コミの改修については、先ほどの対策の１　建物を長く使う　に該当するものです。</a:t>
            </a:r>
            <a:endParaRPr lang="en-US" altLang="ja-JP" dirty="0"/>
          </a:p>
          <a:p>
            <a:pPr lvl="0"/>
            <a:r>
              <a:rPr lang="ja-JP" altLang="en-US" dirty="0"/>
              <a:t>　その改修は、長寿命化改修工事と呼ばれるものとなります。</a:t>
            </a:r>
            <a:endParaRPr lang="en-US" altLang="ja-JP" dirty="0"/>
          </a:p>
          <a:p>
            <a:pPr lvl="0"/>
            <a:endParaRPr lang="en-US" altLang="ja-JP" dirty="0"/>
          </a:p>
          <a:p>
            <a:pPr lvl="0"/>
            <a:r>
              <a:rPr lang="ja-JP" altLang="en-US" dirty="0"/>
              <a:t>長寿命化改修とは、通常</a:t>
            </a:r>
            <a:r>
              <a:rPr lang="en-US" altLang="ja-JP" dirty="0"/>
              <a:t>60</a:t>
            </a:r>
            <a:r>
              <a:rPr lang="ja-JP" altLang="en-US" dirty="0"/>
              <a:t>年の耐用年数の建物について、必要な改修を行うことで</a:t>
            </a:r>
            <a:r>
              <a:rPr lang="en-US" altLang="ja-JP" dirty="0"/>
              <a:t>80</a:t>
            </a:r>
            <a:r>
              <a:rPr lang="ja-JP" altLang="en-US" dirty="0"/>
              <a:t>年使えるようにしようというものです。</a:t>
            </a:r>
            <a:endParaRPr lang="en-US" altLang="ja-JP" dirty="0"/>
          </a:p>
          <a:p>
            <a:pPr lvl="0"/>
            <a:endParaRPr lang="en-US" altLang="ja-JP" dirty="0"/>
          </a:p>
          <a:p>
            <a:pPr lvl="0"/>
            <a:r>
              <a:rPr lang="ja-JP" altLang="en-US" dirty="0"/>
              <a:t>右の図を見てください。</a:t>
            </a:r>
            <a:endParaRPr lang="en-US" altLang="ja-JP" dirty="0"/>
          </a:p>
          <a:p>
            <a:pPr lvl="0"/>
            <a:r>
              <a:rPr lang="ja-JP" altLang="en-US" dirty="0"/>
              <a:t>建物の改修は概ね</a:t>
            </a:r>
            <a:r>
              <a:rPr lang="en-US" altLang="ja-JP" dirty="0"/>
              <a:t>20</a:t>
            </a:r>
            <a:r>
              <a:rPr lang="ja-JP" altLang="en-US" dirty="0"/>
              <a:t>年を目途に実施していきます。</a:t>
            </a:r>
            <a:endParaRPr lang="en-US" altLang="ja-JP" dirty="0"/>
          </a:p>
          <a:p>
            <a:pPr lvl="0"/>
            <a:r>
              <a:rPr lang="ja-JP" altLang="en-US" dirty="0"/>
              <a:t>まず、建ててから</a:t>
            </a:r>
            <a:r>
              <a:rPr lang="en-US" altLang="ja-JP" dirty="0"/>
              <a:t>20</a:t>
            </a:r>
            <a:r>
              <a:rPr lang="ja-JP" altLang="en-US" dirty="0"/>
              <a:t>年経過した時点で、大規模改修としてその間で劣化した部分を元のレベルまでもどします。</a:t>
            </a:r>
            <a:endParaRPr lang="en-US" altLang="ja-JP" dirty="0"/>
          </a:p>
          <a:p>
            <a:pPr lvl="0"/>
            <a:r>
              <a:rPr lang="ja-JP" altLang="en-US" dirty="0"/>
              <a:t>そして、</a:t>
            </a:r>
            <a:r>
              <a:rPr lang="en-US" altLang="ja-JP" dirty="0"/>
              <a:t>40</a:t>
            </a:r>
            <a:r>
              <a:rPr lang="ja-JP" altLang="en-US" dirty="0"/>
              <a:t>年をめどに、この長寿命化改修工事を実施し、劣化の回復とともにさらに機能を高め、その先</a:t>
            </a:r>
            <a:r>
              <a:rPr lang="en-US" altLang="ja-JP" dirty="0"/>
              <a:t>40</a:t>
            </a:r>
            <a:r>
              <a:rPr lang="ja-JP" altLang="en-US" dirty="0"/>
              <a:t>年間の仕様に耐えられるよう改修を行うものとなります。</a:t>
            </a:r>
            <a:endParaRPr lang="en-US" altLang="ja-JP" dirty="0"/>
          </a:p>
          <a:p>
            <a:pPr lvl="0"/>
            <a:r>
              <a:rPr lang="ja-JP" altLang="en-US" dirty="0"/>
              <a:t>針コミについては、ちょうど建設から</a:t>
            </a:r>
            <a:r>
              <a:rPr lang="en-US" altLang="ja-JP" dirty="0"/>
              <a:t>40</a:t>
            </a:r>
            <a:r>
              <a:rPr lang="ja-JP" altLang="en-US" dirty="0"/>
              <a:t>年を経過する時期となることから、この長寿命化改修を行う時期に該当しており、その改修を実施させていただく予定となっています。</a:t>
            </a:r>
            <a:endParaRPr lang="en-US" altLang="ja-JP" dirty="0"/>
          </a:p>
          <a:p>
            <a:pPr lvl="0"/>
            <a:endParaRPr lang="en-US" altLang="ja-JP" dirty="0"/>
          </a:p>
          <a:p>
            <a:pPr lvl="0"/>
            <a:r>
              <a:rPr lang="ja-JP" altLang="en-US" dirty="0"/>
              <a:t>具体的な改修内容としては、１　耐久性を高める工事　ということで、建物の躯体であるコンクリートや鉄筋を保全する改修や　防水性能を高める改修　ガスや電気、給排水などのライフラインの工事を実施するとともに、</a:t>
            </a:r>
            <a:endParaRPr lang="en-US" altLang="ja-JP" dirty="0"/>
          </a:p>
          <a:p>
            <a:pPr lvl="0"/>
            <a:r>
              <a:rPr lang="ja-JP" altLang="en-US" dirty="0"/>
              <a:t>２　性能を向上させる工事ということで　　断熱などの省エネルギー対策や時代やニーズに即していない場所の改修　例えば針コミであれば和式トイレの改修なども含まれるものと想定しております。</a:t>
            </a:r>
            <a:endParaRPr lang="en-US" altLang="ja-JP" dirty="0"/>
          </a:p>
          <a:p>
            <a:pPr lvl="0"/>
            <a:r>
              <a:rPr lang="ja-JP" altLang="en-US" dirty="0"/>
              <a:t>　さらに、現在公共施設に求められるバリアフリーなどにも対応していけるような改修を実施するものです。</a:t>
            </a:r>
            <a:endParaRPr lang="en-US" altLang="ja-JP" dirty="0"/>
          </a:p>
          <a:p>
            <a:pPr lvl="0"/>
            <a:endParaRPr lang="en-US" altLang="ja-JP" dirty="0"/>
          </a:p>
          <a:p>
            <a:pPr lvl="0"/>
            <a:r>
              <a:rPr lang="ja-JP" altLang="en-US" dirty="0"/>
              <a:t>　具体的な改修内容については、財源などの制約もありますが、本日の説明会などの意見交換を踏まえ、整理していまいるところです。</a:t>
            </a:r>
            <a:endParaRPr lang="en-US" altLang="ja-JP" dirty="0"/>
          </a:p>
          <a:p>
            <a:pPr lvl="0"/>
            <a:r>
              <a:rPr lang="ja-JP" altLang="en-US" dirty="0"/>
              <a:t>ぜひ様々なご意見をいただき、今後の改修内容の検討に活かさせていただければと考えております。</a:t>
            </a:r>
            <a:endParaRPr lang="en-US" altLang="ja-JP" dirty="0"/>
          </a:p>
          <a:p>
            <a:pPr lvl="0"/>
            <a:endParaRPr lang="en-US" altLang="ja-JP" dirty="0"/>
          </a:p>
          <a:p>
            <a:pPr lvl="0"/>
            <a:r>
              <a:rPr lang="ja-JP" altLang="en-US" dirty="0"/>
              <a:t>では、引き続き針コミの状況等の説明に移らさせていただきます。　</a:t>
            </a:r>
            <a:endParaRPr lang="ja-JP" altLang="ja-JP"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6</a:t>
            </a:fld>
            <a:endParaRPr kumimoji="1" lang="ja-JP" altLang="en-US"/>
          </a:p>
        </p:txBody>
      </p:sp>
    </p:spTree>
    <p:extLst>
      <p:ext uri="{BB962C8B-B14F-4D97-AF65-F5344CB8AC3E}">
        <p14:creationId xmlns:p14="http://schemas.microsoft.com/office/powerpoint/2010/main" val="3340390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r>
              <a:rPr lang="ja-JP" altLang="en-US" b="1" dirty="0"/>
              <a:t>◎次に、当施設の概要について、改めてご説明させていただきます。</a:t>
            </a:r>
          </a:p>
          <a:p>
            <a:r>
              <a:rPr lang="ja-JP" altLang="en-US" b="1" dirty="0"/>
              <a:t>  　</a:t>
            </a:r>
          </a:p>
          <a:p>
            <a:r>
              <a:rPr lang="ja-JP" altLang="en-US" b="1" dirty="0"/>
              <a:t>◎みずほ台コミュニティセンターは、みずほ台地域の発展に寄与することを目指し、</a:t>
            </a:r>
          </a:p>
          <a:p>
            <a:r>
              <a:rPr lang="ja-JP" altLang="en-US" b="1" dirty="0"/>
              <a:t>  　市民相互の交流の場、 市民参加によるまちづくりの拠点施設として、みずほ台</a:t>
            </a:r>
          </a:p>
          <a:p>
            <a:r>
              <a:rPr lang="ja-JP" altLang="en-US" b="1" dirty="0"/>
              <a:t>  　土地区画整理事業の施行にあわせ、昭和</a:t>
            </a:r>
            <a:r>
              <a:rPr lang="en-US" altLang="ja-JP" b="1" dirty="0"/>
              <a:t>58</a:t>
            </a:r>
            <a:r>
              <a:rPr lang="ja-JP" altLang="en-US" b="1" dirty="0"/>
              <a:t>年に建設されました。</a:t>
            </a:r>
          </a:p>
          <a:p>
            <a:endParaRPr lang="en-US" altLang="ja-JP" b="1" dirty="0"/>
          </a:p>
          <a:p>
            <a:r>
              <a:rPr lang="ja-JP" altLang="en-US" b="1" dirty="0"/>
              <a:t>◎次に、これまでの主な改修工事履歴はご覧のとおりです。</a:t>
            </a:r>
          </a:p>
          <a:p>
            <a:r>
              <a:rPr lang="ja-JP" altLang="en-US" b="1" dirty="0"/>
              <a:t>　　平成</a:t>
            </a:r>
            <a:r>
              <a:rPr lang="en-US" altLang="ja-JP" b="1" dirty="0"/>
              <a:t>3</a:t>
            </a:r>
            <a:r>
              <a:rPr lang="ja-JP" altLang="en-US" b="1" dirty="0"/>
              <a:t>年度にはみずほ台出張所を整備し、各種証明書の交付や</a:t>
            </a:r>
          </a:p>
          <a:p>
            <a:r>
              <a:rPr lang="ja-JP" altLang="en-US" b="1" dirty="0"/>
              <a:t>　　転入・転居・転出など異動手続きをはじめとした行政サービスを提供し、</a:t>
            </a:r>
          </a:p>
          <a:p>
            <a:r>
              <a:rPr lang="ja-JP" altLang="en-US" b="1" dirty="0"/>
              <a:t>　　広く市民の方々にご利用いただいております。</a:t>
            </a:r>
          </a:p>
          <a:p>
            <a:r>
              <a:rPr lang="ja-JP" altLang="en-US" b="1" dirty="0"/>
              <a:t>　</a:t>
            </a:r>
          </a:p>
          <a:p>
            <a:r>
              <a:rPr lang="ja-JP" altLang="en-US" b="1" dirty="0"/>
              <a:t>◎また、直近では施設保全計画に基づき、令和</a:t>
            </a:r>
            <a:r>
              <a:rPr lang="en-US" altLang="ja-JP" b="1" dirty="0"/>
              <a:t>3</a:t>
            </a:r>
            <a:r>
              <a:rPr lang="ja-JP" altLang="en-US" b="1" dirty="0"/>
              <a:t>年度に館内の空調設備等</a:t>
            </a:r>
          </a:p>
          <a:p>
            <a:r>
              <a:rPr lang="ja-JP" altLang="en-US" b="1" dirty="0"/>
              <a:t>　　の改修工事を実施し、冷暖房設備の更新工事が行われました。</a:t>
            </a:r>
          </a:p>
          <a:p>
            <a:endParaRPr lang="en-US" altLang="ja-JP" b="1" dirty="0"/>
          </a:p>
          <a:p>
            <a:r>
              <a:rPr lang="en-US" altLang="ja-JP" b="1" dirty="0"/>
              <a:t>【</a:t>
            </a:r>
            <a:r>
              <a:rPr lang="ja-JP" altLang="ja-JP" b="1" dirty="0"/>
              <a:t>スライド概要】</a:t>
            </a:r>
            <a:endParaRPr lang="ja-JP" altLang="ja-JP" dirty="0"/>
          </a:p>
          <a:p>
            <a:pPr lvl="0"/>
            <a:endParaRPr lang="ja-JP" altLang="ja-JP" sz="1800"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7</a:t>
            </a:fld>
            <a:endParaRPr kumimoji="1" lang="ja-JP" altLang="en-US"/>
          </a:p>
        </p:txBody>
      </p:sp>
    </p:spTree>
    <p:extLst>
      <p:ext uri="{BB962C8B-B14F-4D97-AF65-F5344CB8AC3E}">
        <p14:creationId xmlns:p14="http://schemas.microsoft.com/office/powerpoint/2010/main" val="943526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r>
              <a:rPr lang="ja-JP" altLang="ja-JP" b="1" dirty="0"/>
              <a:t>◎</a:t>
            </a:r>
            <a:r>
              <a:rPr lang="ja-JP" altLang="en-US" b="1" dirty="0"/>
              <a:t>次に、施設の劣化及び躯体の状況をご説明いたします。</a:t>
            </a:r>
            <a:endParaRPr lang="en-US" altLang="ja-JP" b="1" dirty="0"/>
          </a:p>
          <a:p>
            <a:r>
              <a:rPr lang="ja-JP" altLang="en-US" b="1" dirty="0"/>
              <a:t>　　先程の資料でお示しさせていただきましたが、定期的な改修工事を実施している</a:t>
            </a:r>
            <a:endParaRPr lang="en-US" altLang="ja-JP" b="1" dirty="0"/>
          </a:p>
          <a:p>
            <a:r>
              <a:rPr lang="en-US" altLang="ja-JP" b="1" dirty="0"/>
              <a:t>  </a:t>
            </a:r>
            <a:r>
              <a:rPr lang="ja-JP" altLang="en-US" b="1" dirty="0"/>
              <a:t>　ことから、施設本体の著しい劣化はございませんが、現在</a:t>
            </a:r>
            <a:r>
              <a:rPr lang="en-US" altLang="ja-JP" b="1" dirty="0"/>
              <a:t>2</a:t>
            </a:r>
            <a:r>
              <a:rPr lang="ja-JP" altLang="en-US" b="1" dirty="0"/>
              <a:t>階廊下のサッシから</a:t>
            </a:r>
            <a:endParaRPr lang="en-US" altLang="ja-JP" b="1" dirty="0"/>
          </a:p>
          <a:p>
            <a:r>
              <a:rPr lang="en-US" altLang="ja-JP" b="1" dirty="0"/>
              <a:t>  </a:t>
            </a:r>
            <a:r>
              <a:rPr lang="ja-JP" altLang="en-US" b="1" dirty="0"/>
              <a:t>　雨漏りの症状はみられております。</a:t>
            </a:r>
            <a:endParaRPr lang="en-US" altLang="ja-JP" b="1" dirty="0"/>
          </a:p>
          <a:p>
            <a:r>
              <a:rPr lang="ja-JP" altLang="en-US" b="1" dirty="0"/>
              <a:t>　　また、施設の建築から</a:t>
            </a:r>
            <a:r>
              <a:rPr lang="en-US" altLang="ja-JP" b="1" dirty="0"/>
              <a:t>42</a:t>
            </a:r>
            <a:r>
              <a:rPr lang="ja-JP" altLang="en-US" b="1" dirty="0"/>
              <a:t>年が経過しており、建物躯体の経年劣化対策や配管など</a:t>
            </a:r>
            <a:endParaRPr lang="en-US" altLang="ja-JP" b="1" dirty="0"/>
          </a:p>
          <a:p>
            <a:r>
              <a:rPr lang="en-US" altLang="ja-JP" b="1" dirty="0"/>
              <a:t>  </a:t>
            </a:r>
            <a:r>
              <a:rPr lang="ja-JP" altLang="en-US" b="1" dirty="0"/>
              <a:t>　の</a:t>
            </a:r>
            <a:r>
              <a:rPr lang="ja-JP" altLang="en-US" b="1" baseline="0" dirty="0"/>
              <a:t>ライフラインの全面更新が必要な時期を迎えております。</a:t>
            </a:r>
            <a:endParaRPr lang="en-US" altLang="ja-JP" b="1" baseline="0" dirty="0"/>
          </a:p>
          <a:p>
            <a:r>
              <a:rPr lang="ja-JP" altLang="en-US" b="1" baseline="0" dirty="0"/>
              <a:t>　</a:t>
            </a:r>
            <a:endParaRPr lang="en-US" altLang="ja-JP" b="1" baseline="0" dirty="0"/>
          </a:p>
          <a:p>
            <a:r>
              <a:rPr lang="ja-JP" altLang="en-US" b="1" baseline="0" dirty="0"/>
              <a:t>◎建物の躯体状況については、令和</a:t>
            </a:r>
            <a:r>
              <a:rPr lang="en-US" altLang="ja-JP" b="1" baseline="0" dirty="0"/>
              <a:t>4</a:t>
            </a:r>
            <a:r>
              <a:rPr lang="ja-JP" altLang="en-US" b="1" baseline="0" dirty="0"/>
              <a:t>年度の建物躯体調査において今後も長期的に</a:t>
            </a:r>
            <a:endParaRPr lang="en-US" altLang="ja-JP" b="1" baseline="0" dirty="0"/>
          </a:p>
          <a:p>
            <a:r>
              <a:rPr lang="ja-JP" altLang="en-US" b="1" baseline="0" dirty="0"/>
              <a:t>　　建物を使用することが出来る状況と判断されました。</a:t>
            </a:r>
            <a:endParaRPr lang="en-US" altLang="ja-JP" b="1" baseline="0" dirty="0"/>
          </a:p>
          <a:p>
            <a:r>
              <a:rPr lang="ja-JP" altLang="en-US" b="1" baseline="0" dirty="0"/>
              <a:t>　　今後も市民の皆様に安全で安心した施設をご利用いただけるよう計画に基づき、</a:t>
            </a:r>
            <a:endParaRPr lang="en-US" altLang="ja-JP" b="1" baseline="0" dirty="0"/>
          </a:p>
          <a:p>
            <a:r>
              <a:rPr lang="ja-JP" altLang="en-US" b="1" baseline="0" dirty="0"/>
              <a:t>　　このタイミングで改修工事をしっかりと行ってまいりたいと考えております。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t>【</a:t>
            </a:r>
            <a:r>
              <a:rPr lang="ja-JP" altLang="ja-JP" b="1" dirty="0"/>
              <a:t>スライド概要】</a:t>
            </a:r>
            <a:endParaRPr lang="ja-JP" altLang="ja-JP" dirty="0"/>
          </a:p>
          <a:p>
            <a:pPr lvl="0"/>
            <a:endParaRPr lang="ja-JP" altLang="ja-JP"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8</a:t>
            </a:fld>
            <a:endParaRPr kumimoji="1" lang="ja-JP" altLang="en-US" dirty="0"/>
          </a:p>
        </p:txBody>
      </p:sp>
    </p:spTree>
    <p:extLst>
      <p:ext uri="{BB962C8B-B14F-4D97-AF65-F5344CB8AC3E}">
        <p14:creationId xmlns:p14="http://schemas.microsoft.com/office/powerpoint/2010/main" val="3118538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255588"/>
            <a:ext cx="5962650" cy="3354387"/>
          </a:xfrm>
        </p:spPr>
      </p:sp>
      <p:sp>
        <p:nvSpPr>
          <p:cNvPr id="3" name="ノート プレースホルダー 2"/>
          <p:cNvSpPr>
            <a:spLocks noGrp="1"/>
          </p:cNvSpPr>
          <p:nvPr>
            <p:ph type="body" idx="1"/>
          </p:nvPr>
        </p:nvSpPr>
        <p:spPr>
          <a:xfrm>
            <a:off x="422275" y="3714643"/>
            <a:ext cx="5962650" cy="5975350"/>
          </a:xfrm>
        </p:spPr>
        <p:txBody>
          <a:bodyPr/>
          <a:lstStyle/>
          <a:p>
            <a:r>
              <a:rPr lang="ja-JP" altLang="en-US" b="1" dirty="0"/>
              <a:t>◎それでは、長寿命化改修工事の工事期間などについて、ご説明いたします。</a:t>
            </a:r>
            <a:endParaRPr lang="en-US" altLang="ja-JP" b="1" dirty="0"/>
          </a:p>
          <a:p>
            <a:endParaRPr lang="en-US" altLang="ja-JP" b="1" dirty="0"/>
          </a:p>
          <a:p>
            <a:r>
              <a:rPr lang="ja-JP" altLang="en-US" b="1" dirty="0"/>
              <a:t>◎工事期間につきましては、令和８年５月～令和９年２月頃の約１０か月間を</a:t>
            </a:r>
            <a:endParaRPr lang="en-US" altLang="ja-JP" b="1" dirty="0"/>
          </a:p>
          <a:p>
            <a:r>
              <a:rPr lang="ja-JP" altLang="en-US" b="1" dirty="0"/>
              <a:t>　　予定しております。</a:t>
            </a:r>
            <a:endParaRPr lang="en-US" altLang="ja-JP" b="1" dirty="0"/>
          </a:p>
          <a:p>
            <a:endParaRPr lang="en-US" altLang="ja-JP" b="1" dirty="0"/>
          </a:p>
          <a:p>
            <a:r>
              <a:rPr lang="ja-JP" altLang="en-US" b="1" dirty="0"/>
              <a:t>◎休館期間は、令和８年４月１日（水）～　令和９年３月３１日（水）の</a:t>
            </a:r>
            <a:endParaRPr lang="en-US" altLang="ja-JP" b="1" dirty="0"/>
          </a:p>
          <a:p>
            <a:r>
              <a:rPr lang="ja-JP" altLang="en-US" b="1" dirty="0"/>
              <a:t>　　１年間を予定しております。休館期間は現時点での予定であり、工事の進捗状況</a:t>
            </a:r>
            <a:endParaRPr lang="en-US" altLang="ja-JP" b="1" dirty="0"/>
          </a:p>
          <a:p>
            <a:r>
              <a:rPr lang="ja-JP" altLang="en-US" b="1" dirty="0"/>
              <a:t>　　により変更する場合がありますので、ご了承ください。</a:t>
            </a:r>
            <a:endParaRPr lang="en-US" altLang="ja-JP" b="1" dirty="0"/>
          </a:p>
          <a:p>
            <a:r>
              <a:rPr lang="ja-JP" altLang="en-US" b="1" dirty="0"/>
              <a:t>　　</a:t>
            </a:r>
            <a:endParaRPr lang="en-US" altLang="ja-JP" b="1" dirty="0"/>
          </a:p>
          <a:p>
            <a:r>
              <a:rPr lang="ja-JP" altLang="en-US" b="1" dirty="0"/>
              <a:t>◎また、工事期間中は施設機能が完全に停止するため、センターの窓口業務や</a:t>
            </a:r>
            <a:endParaRPr lang="en-US" altLang="ja-JP" b="1" dirty="0"/>
          </a:p>
          <a:p>
            <a:r>
              <a:rPr lang="ja-JP" altLang="en-US" b="1" dirty="0"/>
              <a:t>　　施設利用、出張所取扱業務も休止いたします。コミセンご利用者の皆様には大変</a:t>
            </a:r>
            <a:endParaRPr lang="en-US" altLang="ja-JP" b="1" dirty="0"/>
          </a:p>
          <a:p>
            <a:r>
              <a:rPr lang="ja-JP" altLang="en-US" b="1" dirty="0"/>
              <a:t>　　ご不便をおかけいたしますが、工事期間中は、針ケ谷コミュニティセンターや水谷公民館、</a:t>
            </a:r>
            <a:endParaRPr lang="en-US" altLang="ja-JP" b="1" dirty="0"/>
          </a:p>
          <a:p>
            <a:r>
              <a:rPr lang="ja-JP" altLang="en-US" b="1" dirty="0"/>
              <a:t>　　集会所等の市内公共施設をご利用くださるよう、お願いいたします。</a:t>
            </a:r>
            <a:endParaRPr lang="en-US" altLang="ja-JP" b="1" dirty="0"/>
          </a:p>
          <a:p>
            <a:endParaRPr lang="en-US" altLang="ja-JP" b="1" dirty="0"/>
          </a:p>
          <a:p>
            <a:r>
              <a:rPr lang="en-US" altLang="ja-JP" b="1" dirty="0"/>
              <a:t>【</a:t>
            </a:r>
            <a:r>
              <a:rPr lang="ja-JP" altLang="ja-JP" b="1" dirty="0"/>
              <a:t>スライド概要】</a:t>
            </a:r>
            <a:endParaRPr lang="ja-JP" altLang="ja-JP" dirty="0"/>
          </a:p>
          <a:p>
            <a:r>
              <a:rPr lang="ja-JP" altLang="en-US" b="1" dirty="0"/>
              <a:t>　　</a:t>
            </a:r>
            <a:endParaRPr lang="ja-JP" altLang="ja-JP" dirty="0"/>
          </a:p>
        </p:txBody>
      </p:sp>
      <p:sp>
        <p:nvSpPr>
          <p:cNvPr id="4" name="スライド番号プレースホルダー 3"/>
          <p:cNvSpPr>
            <a:spLocks noGrp="1"/>
          </p:cNvSpPr>
          <p:nvPr>
            <p:ph type="sldNum" sz="quarter" idx="10"/>
          </p:nvPr>
        </p:nvSpPr>
        <p:spPr/>
        <p:txBody>
          <a:bodyPr/>
          <a:lstStyle/>
          <a:p>
            <a:fld id="{C6CCE99A-1148-49E4-B98F-1B15BD57A3D5}" type="slidenum">
              <a:rPr kumimoji="1" lang="ja-JP" altLang="en-US" smtClean="0"/>
              <a:t>9</a:t>
            </a:fld>
            <a:endParaRPr kumimoji="1" lang="ja-JP" altLang="en-US" dirty="0"/>
          </a:p>
        </p:txBody>
      </p:sp>
    </p:spTree>
    <p:extLst>
      <p:ext uri="{BB962C8B-B14F-4D97-AF65-F5344CB8AC3E}">
        <p14:creationId xmlns:p14="http://schemas.microsoft.com/office/powerpoint/2010/main" val="4229562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2AF6029-AF9F-4006-A4DA-D34CC7B7DE1E}" type="datetimeFigureOut">
              <a:rPr kumimoji="1" lang="ja-JP" altLang="en-US" smtClean="0"/>
              <a:t>2025/12/22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E246CADB-6ABF-4E90-905C-463E5F2D7FCD}" type="slidenum">
              <a:rPr kumimoji="1" lang="ja-JP" altLang="en-US" smtClean="0"/>
              <a:t>‹#›</a:t>
            </a:fld>
            <a:endParaRPr kumimoji="1" lang="ja-JP" alt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807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2AF6029-AF9F-4006-A4DA-D34CC7B7DE1E}" type="datetimeFigureOut">
              <a:rPr kumimoji="1" lang="ja-JP" altLang="en-US" smtClean="0"/>
              <a:t>2025/12/22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E246CADB-6ABF-4E90-905C-463E5F2D7FCD}" type="slidenum">
              <a:rPr kumimoji="1" lang="ja-JP" altLang="en-US" smtClean="0"/>
              <a:t>‹#›</a:t>
            </a:fld>
            <a:endParaRPr kumimoji="1" lang="ja-JP" altLang="en-US" dirty="0"/>
          </a:p>
        </p:txBody>
      </p:sp>
    </p:spTree>
    <p:extLst>
      <p:ext uri="{BB962C8B-B14F-4D97-AF65-F5344CB8AC3E}">
        <p14:creationId xmlns:p14="http://schemas.microsoft.com/office/powerpoint/2010/main" val="530227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2AF6029-AF9F-4006-A4DA-D34CC7B7DE1E}" type="datetimeFigureOut">
              <a:rPr kumimoji="1" lang="ja-JP" altLang="en-US" smtClean="0"/>
              <a:t>2025/12/22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E246CADB-6ABF-4E90-905C-463E5F2D7FCD}" type="slidenum">
              <a:rPr kumimoji="1" lang="ja-JP" altLang="en-US" smtClean="0"/>
              <a:t>‹#›</a:t>
            </a:fld>
            <a:endParaRPr kumimoji="1" lang="ja-JP" altLang="en-US" dirty="0"/>
          </a:p>
        </p:txBody>
      </p:sp>
    </p:spTree>
    <p:extLst>
      <p:ext uri="{BB962C8B-B14F-4D97-AF65-F5344CB8AC3E}">
        <p14:creationId xmlns:p14="http://schemas.microsoft.com/office/powerpoint/2010/main" val="189440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2AF6029-AF9F-4006-A4DA-D34CC7B7DE1E}" type="datetimeFigureOut">
              <a:rPr kumimoji="1" lang="ja-JP" altLang="en-US" smtClean="0"/>
              <a:t>2025/12/22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E246CADB-6ABF-4E90-905C-463E5F2D7FCD}" type="slidenum">
              <a:rPr kumimoji="1" lang="ja-JP" altLang="en-US" smtClean="0"/>
              <a:t>‹#›</a:t>
            </a:fld>
            <a:endParaRPr kumimoji="1" lang="ja-JP" altLang="en-US" dirty="0"/>
          </a:p>
        </p:txBody>
      </p:sp>
    </p:spTree>
    <p:extLst>
      <p:ext uri="{BB962C8B-B14F-4D97-AF65-F5344CB8AC3E}">
        <p14:creationId xmlns:p14="http://schemas.microsoft.com/office/powerpoint/2010/main" val="36429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2AF6029-AF9F-4006-A4DA-D34CC7B7DE1E}" type="datetimeFigureOut">
              <a:rPr kumimoji="1" lang="ja-JP" altLang="en-US" smtClean="0"/>
              <a:t>2025/12/22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E246CADB-6ABF-4E90-905C-463E5F2D7FCD}" type="slidenum">
              <a:rPr kumimoji="1" lang="ja-JP" altLang="en-US" smtClean="0"/>
              <a:t>‹#›</a:t>
            </a:fld>
            <a:endParaRPr kumimoji="1" lang="ja-JP" alt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60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2AF6029-AF9F-4006-A4DA-D34CC7B7DE1E}" type="datetimeFigureOut">
              <a:rPr kumimoji="1" lang="ja-JP" altLang="en-US" smtClean="0"/>
              <a:t>2025/12/22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E246CADB-6ABF-4E90-905C-463E5F2D7FCD}" type="slidenum">
              <a:rPr kumimoji="1" lang="ja-JP" altLang="en-US" smtClean="0"/>
              <a:t>‹#›</a:t>
            </a:fld>
            <a:endParaRPr kumimoji="1" lang="ja-JP" altLang="en-US" dirty="0"/>
          </a:p>
        </p:txBody>
      </p:sp>
    </p:spTree>
    <p:extLst>
      <p:ext uri="{BB962C8B-B14F-4D97-AF65-F5344CB8AC3E}">
        <p14:creationId xmlns:p14="http://schemas.microsoft.com/office/powerpoint/2010/main" val="144117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5"/>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2AF6029-AF9F-4006-A4DA-D34CC7B7DE1E}" type="datetimeFigureOut">
              <a:rPr kumimoji="1" lang="ja-JP" altLang="en-US" smtClean="0"/>
              <a:t>2025/12/22</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E246CADB-6ABF-4E90-905C-463E5F2D7FCD}" type="slidenum">
              <a:rPr kumimoji="1" lang="ja-JP" altLang="en-US" smtClean="0"/>
              <a:t>‹#›</a:t>
            </a:fld>
            <a:endParaRPr kumimoji="1" lang="ja-JP" altLang="en-US" dirty="0"/>
          </a:p>
        </p:txBody>
      </p:sp>
    </p:spTree>
    <p:extLst>
      <p:ext uri="{BB962C8B-B14F-4D97-AF65-F5344CB8AC3E}">
        <p14:creationId xmlns:p14="http://schemas.microsoft.com/office/powerpoint/2010/main" val="515772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2AF6029-AF9F-4006-A4DA-D34CC7B7DE1E}" type="datetimeFigureOut">
              <a:rPr kumimoji="1" lang="ja-JP" altLang="en-US" smtClean="0"/>
              <a:t>2025/12/22</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E246CADB-6ABF-4E90-905C-463E5F2D7FCD}" type="slidenum">
              <a:rPr kumimoji="1" lang="ja-JP" altLang="en-US" smtClean="0"/>
              <a:t>‹#›</a:t>
            </a:fld>
            <a:endParaRPr kumimoji="1" lang="ja-JP" altLang="en-US" dirty="0"/>
          </a:p>
        </p:txBody>
      </p:sp>
    </p:spTree>
    <p:extLst>
      <p:ext uri="{BB962C8B-B14F-4D97-AF65-F5344CB8AC3E}">
        <p14:creationId xmlns:p14="http://schemas.microsoft.com/office/powerpoint/2010/main" val="50094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AF6029-AF9F-4006-A4DA-D34CC7B7DE1E}" type="datetimeFigureOut">
              <a:rPr kumimoji="1" lang="ja-JP" altLang="en-US" smtClean="0"/>
              <a:t>2025/12/22</a:t>
            </a:fld>
            <a:endParaRPr kumimoji="1" lang="ja-JP" alt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dirty="0"/>
          </a:p>
        </p:txBody>
      </p:sp>
      <p:sp>
        <p:nvSpPr>
          <p:cNvPr id="9" name="Slide Number Placeholder 8"/>
          <p:cNvSpPr>
            <a:spLocks noGrp="1"/>
          </p:cNvSpPr>
          <p:nvPr>
            <p:ph type="sldNum" sz="quarter" idx="12"/>
          </p:nvPr>
        </p:nvSpPr>
        <p:spPr/>
        <p:txBody>
          <a:bodyPr/>
          <a:lstStyle/>
          <a:p>
            <a:fld id="{E246CADB-6ABF-4E90-905C-463E5F2D7FCD}" type="slidenum">
              <a:rPr kumimoji="1" lang="ja-JP" altLang="en-US" smtClean="0"/>
              <a:t>‹#›</a:t>
            </a:fld>
            <a:endParaRPr kumimoji="1" lang="ja-JP" altLang="en-US" dirty="0"/>
          </a:p>
        </p:txBody>
      </p:sp>
    </p:spTree>
    <p:extLst>
      <p:ext uri="{BB962C8B-B14F-4D97-AF65-F5344CB8AC3E}">
        <p14:creationId xmlns:p14="http://schemas.microsoft.com/office/powerpoint/2010/main" val="420918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AF6029-AF9F-4006-A4DA-D34CC7B7DE1E}" type="datetimeFigureOut">
              <a:rPr kumimoji="1" lang="ja-JP" altLang="en-US" smtClean="0"/>
              <a:t>2025/12/22</a:t>
            </a:fld>
            <a:endParaRPr kumimoji="1" lang="ja-JP" alt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246CADB-6ABF-4E90-905C-463E5F2D7FCD}" type="slidenum">
              <a:rPr kumimoji="1" lang="ja-JP" altLang="en-US" smtClean="0"/>
              <a:t>‹#›</a:t>
            </a:fld>
            <a:endParaRPr kumimoji="1" lang="ja-JP" altLang="en-US" dirty="0"/>
          </a:p>
        </p:txBody>
      </p:sp>
    </p:spTree>
    <p:extLst>
      <p:ext uri="{BB962C8B-B14F-4D97-AF65-F5344CB8AC3E}">
        <p14:creationId xmlns:p14="http://schemas.microsoft.com/office/powerpoint/2010/main" val="236285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2AF6029-AF9F-4006-A4DA-D34CC7B7DE1E}" type="datetimeFigureOut">
              <a:rPr kumimoji="1" lang="ja-JP" altLang="en-US" smtClean="0"/>
              <a:t>2025/12/22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E246CADB-6ABF-4E90-905C-463E5F2D7FCD}" type="slidenum">
              <a:rPr kumimoji="1" lang="ja-JP" altLang="en-US" smtClean="0"/>
              <a:t>‹#›</a:t>
            </a:fld>
            <a:endParaRPr kumimoji="1" lang="ja-JP" altLang="en-US" dirty="0"/>
          </a:p>
        </p:txBody>
      </p:sp>
    </p:spTree>
    <p:extLst>
      <p:ext uri="{BB962C8B-B14F-4D97-AF65-F5344CB8AC3E}">
        <p14:creationId xmlns:p14="http://schemas.microsoft.com/office/powerpoint/2010/main" val="1255026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2AF6029-AF9F-4006-A4DA-D34CC7B7DE1E}" type="datetimeFigureOut">
              <a:rPr kumimoji="1" lang="ja-JP" altLang="en-US" smtClean="0"/>
              <a:t>2025/12/22</a:t>
            </a:fld>
            <a:endParaRPr kumimoji="1" lang="ja-JP" alt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246CADB-6ABF-4E90-905C-463E5F2D7FCD}" type="slidenum">
              <a:rPr kumimoji="1" lang="ja-JP" altLang="en-US" smtClean="0"/>
              <a:t>‹#›</a:t>
            </a:fld>
            <a:endParaRPr kumimoji="1" lang="ja-JP" alt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72336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package" Target="../embeddings/Microsoft_Word_Document1.docx"/></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0"/>
            <a:ext cx="12192000" cy="3169221"/>
          </a:xfrm>
        </p:spPr>
        <p:txBody>
          <a:bodyPr>
            <a:noAutofit/>
          </a:bodyPr>
          <a:lstStyle/>
          <a:p>
            <a:pPr algn="ctr">
              <a:lnSpc>
                <a:spcPct val="100000"/>
              </a:lnSpc>
            </a:pPr>
            <a:r>
              <a:rPr kumimoji="1" lang="ja-JP" altLang="en-US" sz="4400" b="1" spc="0" dirty="0">
                <a:latin typeface="Meiryo UI" panose="020B0604030504040204" pitchFamily="50" charset="-128"/>
                <a:ea typeface="Meiryo UI" panose="020B0604030504040204" pitchFamily="50" charset="-128"/>
              </a:rPr>
              <a:t>みずほ台コミュニティセンター・みずほ台出張所</a:t>
            </a:r>
            <a:br>
              <a:rPr kumimoji="1" lang="en-US" altLang="ja-JP" sz="4400" b="1" spc="0" dirty="0">
                <a:latin typeface="Meiryo UI" panose="020B0604030504040204" pitchFamily="50" charset="-128"/>
                <a:ea typeface="Meiryo UI" panose="020B0604030504040204" pitchFamily="50" charset="-128"/>
              </a:rPr>
            </a:br>
            <a:r>
              <a:rPr lang="ja-JP" altLang="en-US" sz="2000" b="1" spc="0" dirty="0">
                <a:latin typeface="Meiryo UI" panose="020B0604030504040204" pitchFamily="50" charset="-128"/>
                <a:ea typeface="Meiryo UI" panose="020B0604030504040204" pitchFamily="50" charset="-128"/>
              </a:rPr>
              <a:t>　</a:t>
            </a:r>
            <a:br>
              <a:rPr kumimoji="1" lang="en-US" altLang="ja-JP" sz="5400" b="1" spc="0" dirty="0">
                <a:latin typeface="Meiryo UI" panose="020B0604030504040204" pitchFamily="50" charset="-128"/>
                <a:ea typeface="Meiryo UI" panose="020B0604030504040204" pitchFamily="50" charset="-128"/>
              </a:rPr>
            </a:br>
            <a:r>
              <a:rPr kumimoji="1" lang="ja-JP" altLang="en-US" sz="5400" b="1" spc="0" dirty="0">
                <a:latin typeface="Meiryo UI" panose="020B0604030504040204" pitchFamily="50" charset="-128"/>
                <a:ea typeface="Meiryo UI" panose="020B0604030504040204" pitchFamily="50" charset="-128"/>
              </a:rPr>
              <a:t>長寿命化改修工事に伴う</a:t>
            </a:r>
            <a:br>
              <a:rPr kumimoji="1" lang="en-US" altLang="ja-JP" sz="5400" b="1" spc="0" dirty="0">
                <a:latin typeface="Meiryo UI" panose="020B0604030504040204" pitchFamily="50" charset="-128"/>
                <a:ea typeface="Meiryo UI" panose="020B0604030504040204" pitchFamily="50" charset="-128"/>
              </a:rPr>
            </a:br>
            <a:r>
              <a:rPr kumimoji="1" lang="ja-JP" altLang="en-US" sz="5400" b="1" spc="0" dirty="0">
                <a:latin typeface="Meiryo UI" panose="020B0604030504040204" pitchFamily="50" charset="-128"/>
                <a:ea typeface="Meiryo UI" panose="020B0604030504040204" pitchFamily="50" charset="-128"/>
              </a:rPr>
              <a:t>利 用 者 説 明 会</a:t>
            </a:r>
          </a:p>
        </p:txBody>
      </p:sp>
      <p:sp>
        <p:nvSpPr>
          <p:cNvPr id="3" name="サブタイトル 2"/>
          <p:cNvSpPr>
            <a:spLocks noGrp="1"/>
          </p:cNvSpPr>
          <p:nvPr>
            <p:ph type="subTitle" idx="1"/>
          </p:nvPr>
        </p:nvSpPr>
        <p:spPr>
          <a:xfrm>
            <a:off x="688067" y="5856714"/>
            <a:ext cx="11125200" cy="449580"/>
          </a:xfrm>
        </p:spPr>
        <p:txBody>
          <a:bodyPr>
            <a:normAutofit/>
          </a:bodyPr>
          <a:lstStyle/>
          <a:p>
            <a:pPr algn="ctr"/>
            <a:r>
              <a:rPr lang="ja-JP" altLang="en-US" dirty="0"/>
              <a:t>富士見市 協働推進部 みずほ台コミュニティセンター ／ </a:t>
            </a:r>
            <a:r>
              <a:rPr kumimoji="1" lang="ja-JP" altLang="en-US" dirty="0"/>
              <a:t>市民部 市民課</a:t>
            </a:r>
          </a:p>
        </p:txBody>
      </p:sp>
      <p:sp>
        <p:nvSpPr>
          <p:cNvPr id="4" name="サブタイトル 2"/>
          <p:cNvSpPr txBox="1">
            <a:spLocks/>
          </p:cNvSpPr>
          <p:nvPr/>
        </p:nvSpPr>
        <p:spPr>
          <a:xfrm>
            <a:off x="378733" y="3169221"/>
            <a:ext cx="11434534" cy="1685161"/>
          </a:xfrm>
          <a:prstGeom prst="rect">
            <a:avLst/>
          </a:prstGeom>
          <a:solidFill>
            <a:schemeClr val="accent3">
              <a:lumMod val="20000"/>
              <a:lumOff val="80000"/>
            </a:schemeClr>
          </a:solidFill>
          <a:ln w="38100">
            <a:solidFill>
              <a:schemeClr val="accent2"/>
            </a:solidFill>
          </a:ln>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kumimoji="1"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kumimoji="1"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kumimoji="1"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kumimoji="1" sz="2000" kern="1200">
                <a:solidFill>
                  <a:schemeClr val="tx1">
                    <a:lumMod val="75000"/>
                    <a:lumOff val="25000"/>
                  </a:schemeClr>
                </a:solidFill>
                <a:latin typeface="+mn-lt"/>
                <a:ea typeface="+mn-ea"/>
                <a:cs typeface="+mn-cs"/>
              </a:defRPr>
            </a:lvl9pPr>
          </a:lstStyle>
          <a:p>
            <a:pPr algn="ctr"/>
            <a:r>
              <a:rPr lang="ja-JP" altLang="en-US" sz="3600" spc="-150" dirty="0">
                <a:solidFill>
                  <a:schemeClr val="tx1">
                    <a:lumMod val="95000"/>
                    <a:lumOff val="5000"/>
                  </a:schemeClr>
                </a:solidFill>
                <a:latin typeface="Meiryo UI" panose="020B0604030504040204" pitchFamily="50" charset="-128"/>
                <a:ea typeface="Meiryo UI" panose="020B0604030504040204" pitchFamily="50" charset="-128"/>
              </a:rPr>
              <a:t>　　　　①　令和７年１２月２３日（火）</a:t>
            </a:r>
            <a:r>
              <a:rPr lang="ja-JP" altLang="en-US" sz="2800" spc="0" dirty="0">
                <a:solidFill>
                  <a:schemeClr val="tx1">
                    <a:lumMod val="95000"/>
                    <a:lumOff val="5000"/>
                  </a:schemeClr>
                </a:solidFill>
                <a:latin typeface="Meiryo UI" panose="020B0604030504040204" pitchFamily="50" charset="-128"/>
                <a:ea typeface="Meiryo UI" panose="020B0604030504040204" pitchFamily="50" charset="-128"/>
              </a:rPr>
              <a:t> 午後７時から</a:t>
            </a:r>
            <a:endParaRPr lang="en-US" altLang="ja-JP" sz="3600" spc="-150" dirty="0">
              <a:solidFill>
                <a:schemeClr val="tx1">
                  <a:lumMod val="95000"/>
                  <a:lumOff val="5000"/>
                </a:schemeClr>
              </a:solidFill>
              <a:latin typeface="Meiryo UI" panose="020B0604030504040204" pitchFamily="50" charset="-128"/>
              <a:ea typeface="Meiryo UI" panose="020B0604030504040204" pitchFamily="50" charset="-128"/>
            </a:endParaRPr>
          </a:p>
          <a:p>
            <a:pPr algn="ctr"/>
            <a:r>
              <a:rPr lang="ja-JP" altLang="en-US" sz="3600" spc="-150" dirty="0">
                <a:solidFill>
                  <a:schemeClr val="tx1">
                    <a:lumMod val="95000"/>
                    <a:lumOff val="5000"/>
                  </a:schemeClr>
                </a:solidFill>
                <a:latin typeface="Meiryo UI" panose="020B0604030504040204" pitchFamily="50" charset="-128"/>
                <a:ea typeface="Meiryo UI" panose="020B0604030504040204" pitchFamily="50" charset="-128"/>
              </a:rPr>
              <a:t>　　　　　②　令和７年</a:t>
            </a:r>
            <a:r>
              <a:rPr lang="ja-JP" altLang="en-US" sz="3600" spc="-150">
                <a:solidFill>
                  <a:schemeClr val="tx1">
                    <a:lumMod val="95000"/>
                    <a:lumOff val="5000"/>
                  </a:schemeClr>
                </a:solidFill>
                <a:latin typeface="Meiryo UI" panose="020B0604030504040204" pitchFamily="50" charset="-128"/>
                <a:ea typeface="Meiryo UI" panose="020B0604030504040204" pitchFamily="50" charset="-128"/>
              </a:rPr>
              <a:t>１２月２４日</a:t>
            </a:r>
            <a:r>
              <a:rPr lang="ja-JP" altLang="en-US" sz="3600" spc="-150" dirty="0">
                <a:solidFill>
                  <a:schemeClr val="tx1">
                    <a:lumMod val="95000"/>
                    <a:lumOff val="5000"/>
                  </a:schemeClr>
                </a:solidFill>
                <a:latin typeface="Meiryo UI" panose="020B0604030504040204" pitchFamily="50" charset="-128"/>
                <a:ea typeface="Meiryo UI" panose="020B0604030504040204" pitchFamily="50" charset="-128"/>
              </a:rPr>
              <a:t>（水）</a:t>
            </a:r>
            <a:r>
              <a:rPr lang="ja-JP" altLang="en-US" sz="2800" spc="0" dirty="0">
                <a:solidFill>
                  <a:schemeClr val="tx1">
                    <a:lumMod val="95000"/>
                    <a:lumOff val="5000"/>
                  </a:schemeClr>
                </a:solidFill>
                <a:latin typeface="Meiryo UI" panose="020B0604030504040204" pitchFamily="50" charset="-128"/>
                <a:ea typeface="Meiryo UI" panose="020B0604030504040204" pitchFamily="50" charset="-128"/>
              </a:rPr>
              <a:t> 午前１０時から</a:t>
            </a:r>
            <a:endParaRPr lang="ja-JP" altLang="en-US" spc="0" dirty="0">
              <a:solidFill>
                <a:schemeClr val="tx1">
                  <a:lumMod val="95000"/>
                  <a:lumOff val="5000"/>
                </a:schemeClr>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r="47031"/>
          <a:stretch/>
        </p:blipFill>
        <p:spPr>
          <a:xfrm>
            <a:off x="9984543" y="1484060"/>
            <a:ext cx="1685572" cy="1685161"/>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45357"/>
          <a:stretch/>
        </p:blipFill>
        <p:spPr>
          <a:xfrm>
            <a:off x="378733" y="3755949"/>
            <a:ext cx="1831203" cy="1866807"/>
          </a:xfrm>
          <a:prstGeom prst="rect">
            <a:avLst/>
          </a:prstGeom>
        </p:spPr>
      </p:pic>
      <p:pic>
        <p:nvPicPr>
          <p:cNvPr id="5" name="図 4">
            <a:extLst>
              <a:ext uri="{FF2B5EF4-FFF2-40B4-BE49-F238E27FC236}">
                <a16:creationId xmlns:a16="http://schemas.microsoft.com/office/drawing/2014/main" id="{9856DDB7-4F6B-60C8-7978-13C9868E2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3038" y="5020060"/>
            <a:ext cx="1153796" cy="573698"/>
          </a:xfrm>
          <a:prstGeom prst="rect">
            <a:avLst/>
          </a:prstGeom>
        </p:spPr>
      </p:pic>
    </p:spTree>
    <p:extLst>
      <p:ext uri="{BB962C8B-B14F-4D97-AF65-F5344CB8AC3E}">
        <p14:creationId xmlns:p14="http://schemas.microsoft.com/office/powerpoint/2010/main" val="189452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346200" y="1126773"/>
            <a:ext cx="108458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930152" y="241842"/>
            <a:ext cx="9968951"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latin typeface="Meiryo UI" panose="020B0604030504040204" pitchFamily="50" charset="-128"/>
                <a:ea typeface="Meiryo UI" panose="020B0604030504040204" pitchFamily="50" charset="-128"/>
              </a:rPr>
              <a:t>改修後の施設内容（１階）</a:t>
            </a:r>
          </a:p>
        </p:txBody>
      </p: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292897" y="2369164"/>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060111"/>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988423" y="5255870"/>
            <a:ext cx="10107638" cy="96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17" name="コンテンツ プレースホルダー 2"/>
          <p:cNvSpPr txBox="1">
            <a:spLocks/>
          </p:cNvSpPr>
          <p:nvPr/>
        </p:nvSpPr>
        <p:spPr>
          <a:xfrm>
            <a:off x="0" y="1321635"/>
            <a:ext cx="11899103" cy="7516019"/>
          </a:xfrm>
          <a:prstGeom prst="rect">
            <a:avLst/>
          </a:prstGeom>
          <a:no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304800" indent="-304800" algn="just">
              <a:lnSpc>
                <a:spcPts val="1200"/>
              </a:lnSpc>
            </a:pP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① </a:t>
            </a:r>
            <a:r>
              <a:rPr lang="ja-JP"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美術室</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「出張所」及び「みずほ台コミセン」事務所（受付窓口）</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へ</a:t>
            </a:r>
            <a:endParaRPr lang="en-US"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平日の受付窓口の</a:t>
            </a:r>
            <a:r>
              <a:rPr lang="ja-JP"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場所が変更</a:t>
            </a: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します。</a:t>
            </a: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（コミセンの</a:t>
            </a:r>
            <a:r>
              <a:rPr lang="ja-JP"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夜間・休日受付窓口は変わりません。）</a:t>
            </a:r>
          </a:p>
          <a:p>
            <a:pPr marL="304800" indent="-304800" algn="just">
              <a:lnSpc>
                <a:spcPts val="1200"/>
              </a:lnSpc>
            </a:pPr>
            <a:endParaRPr lang="en-US"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②</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事務所</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（コミセン・出張所窓口）　⇒</a:t>
            </a:r>
            <a:r>
              <a:rPr lang="ja-JP"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（仮称）多世代交流スペース</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へ</a:t>
            </a:r>
            <a:endParaRPr lang="en-US"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いつでも自由に使えるオープンな場所で、多世代・地域の交流の場として利用できます。　　</a:t>
            </a:r>
          </a:p>
          <a:p>
            <a:pPr marL="304800" indent="-304800" algn="just">
              <a:lnSpc>
                <a:spcPts val="1200"/>
              </a:lnSpc>
            </a:pPr>
            <a:endParaRPr lang="en-US"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③</a:t>
            </a: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第３談話室</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（仮称）地域活動室</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へ</a:t>
            </a:r>
            <a:endParaRPr lang="en-US"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町会やまち協、地区社協等の</a:t>
            </a: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免除団体の</a:t>
            </a:r>
            <a:r>
              <a:rPr lang="ja-JP"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活動スペースとして、会議や広報仕分け等に利用する</a:t>
            </a:r>
            <a:endParaRPr lang="en-US"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スペース</a:t>
            </a: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として整備します</a:t>
            </a:r>
            <a:r>
              <a:rPr lang="ja-JP"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endParaRPr lang="en-US"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④</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プレイルーム内の倉庫に防災備蓄物品が保管できるよう配備します。</a:t>
            </a: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⇒駅近の立地であることから、帰宅困難者の避難スペースとしての役割を担っていきます。</a:t>
            </a:r>
          </a:p>
          <a:p>
            <a:pPr marL="304800" indent="-304800" algn="just">
              <a:lnSpc>
                <a:spcPts val="1200"/>
              </a:lnSpc>
            </a:pPr>
            <a:endParaRPr lang="en-US"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⑤ 幼児プレイルーム</a:t>
            </a: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の</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出入口、内装等を一新します。</a:t>
            </a:r>
            <a:endParaRPr lang="en-US"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授乳やおむつ交換ができるようなスペースを整備します。</a:t>
            </a:r>
            <a:endParaRPr lang="en-US"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endParaRPr kumimoji="0" lang="ja-JP" altLang="en-US" sz="1200" b="1" dirty="0">
              <a:ln w="12700">
                <a:noFill/>
                <a:prstDash val="solid"/>
              </a:ln>
              <a:solidFill>
                <a:srgbClr val="FF0000"/>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6F10BBCE-2BF8-9C9E-D260-D9E6BD71FC9B}"/>
              </a:ext>
            </a:extLst>
          </p:cNvPr>
          <p:cNvSpPr/>
          <p:nvPr/>
        </p:nvSpPr>
        <p:spPr>
          <a:xfrm>
            <a:off x="136440" y="10246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2</a:t>
            </a:r>
            <a:r>
              <a:rPr kumimoji="1" lang="en-US" altLang="ja-JP" sz="4000" b="1" dirty="0">
                <a:latin typeface="Meiryo UI" panose="020B0604030504040204" pitchFamily="50" charset="-128"/>
                <a:ea typeface="Meiryo UI" panose="020B0604030504040204" pitchFamily="50" charset="-128"/>
              </a:rPr>
              <a:t>-2</a:t>
            </a:r>
          </a:p>
        </p:txBody>
      </p:sp>
    </p:spTree>
    <p:extLst>
      <p:ext uri="{BB962C8B-B14F-4D97-AF65-F5344CB8AC3E}">
        <p14:creationId xmlns:p14="http://schemas.microsoft.com/office/powerpoint/2010/main" val="3880280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346200" y="1126773"/>
            <a:ext cx="108458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930152" y="241842"/>
            <a:ext cx="7888405"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latin typeface="Meiryo UI" panose="020B0604030504040204" pitchFamily="50" charset="-128"/>
                <a:ea typeface="Meiryo UI" panose="020B0604030504040204" pitchFamily="50" charset="-128"/>
              </a:rPr>
              <a:t>改修後の施設内容（２階）</a:t>
            </a:r>
          </a:p>
        </p:txBody>
      </p: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292897" y="2369164"/>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060111"/>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988423" y="5255870"/>
            <a:ext cx="10107638" cy="96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17" name="コンテンツ プレースホルダー 2"/>
          <p:cNvSpPr txBox="1">
            <a:spLocks/>
          </p:cNvSpPr>
          <p:nvPr/>
        </p:nvSpPr>
        <p:spPr>
          <a:xfrm>
            <a:off x="0" y="1309606"/>
            <a:ext cx="11899103" cy="7516019"/>
          </a:xfrm>
          <a:prstGeom prst="rect">
            <a:avLst/>
          </a:prstGeom>
          <a:no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304800" indent="-304800" algn="just">
              <a:lnSpc>
                <a:spcPts val="1200"/>
              </a:lnSpc>
            </a:pP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⑥ </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読書室　⇒（仮称）多目的室１へ</a:t>
            </a: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多様な用途（会議、講演会、軽微な運動など）で利用可能な部屋として新設します。</a:t>
            </a:r>
            <a:endParaRPr lang="en-US"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endPar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⑦</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 談話室１</a:t>
            </a:r>
            <a:r>
              <a:rPr lang="en-US"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２　</a:t>
            </a: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（仮称）多目的室２</a:t>
            </a: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へ</a:t>
            </a: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　⇒美術室で活動していた書道、絵画、七宝焼などのサークル団体が利用できるような部屋として</a:t>
            </a:r>
            <a:endParaRPr lang="en-US"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新設します。会議や軽微な運動なども</a:t>
            </a: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利用可能な部屋として整備します。</a:t>
            </a:r>
            <a:endParaRPr lang="en-US"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⑧ 談話コーナー</a:t>
            </a: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（仮称）学習室へ</a:t>
            </a:r>
            <a:endParaRPr lang="en-US" altLang="ja-JP"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転用する読書室の学習機能を補完するため、新設します。</a:t>
            </a:r>
            <a:endParaRPr lang="en-US" altLang="ja-JP"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⑨ </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和室</a:t>
            </a: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　</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高めの机と椅子を新規購入します。（座卓</a:t>
            </a: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と</a:t>
            </a:r>
            <a:r>
              <a:rPr lang="ja-JP" altLang="en-US"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座布団の利用もできます。）</a:t>
            </a: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ja-JP" altLang="en-US"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⑩ 印刷機や紙折り機等の設置場所　⇒（仮称）多目的室２の隣のスペースに移動します。</a:t>
            </a:r>
          </a:p>
          <a:p>
            <a:pPr marL="304800" indent="-304800" algn="just">
              <a:lnSpc>
                <a:spcPts val="1200"/>
              </a:lnSpc>
            </a:pPr>
            <a:endParaRPr lang="en-US" altLang="ja-JP"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endParaRPr>
          </a:p>
          <a:p>
            <a:pPr marL="304800" indent="-304800" algn="just">
              <a:lnSpc>
                <a:spcPts val="1200"/>
              </a:lnSpc>
            </a:pPr>
            <a:r>
              <a:rPr lang="en-US" altLang="ja-JP"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 館内のトイレを全て洋式化。多目的トイレ</a:t>
            </a:r>
            <a:r>
              <a:rPr lang="ja-JP" altLang="en-US" b="1"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b="1" kern="100" dirty="0">
                <a:solidFill>
                  <a:srgbClr val="FF0000"/>
                </a:solidFill>
                <a:effectLst/>
                <a:latin typeface="メイリオ" panose="020B0604030504040204" pitchFamily="50" charset="-128"/>
                <a:ea typeface="メイリオ" panose="020B0604030504040204" pitchFamily="50" charset="-128"/>
                <a:cs typeface="Times New Roman" panose="02020603050405020304" pitchFamily="18" charset="0"/>
              </a:rPr>
              <a:t>オストメイトなどのバリアフリートイレに整備します。</a:t>
            </a:r>
          </a:p>
        </p:txBody>
      </p:sp>
      <p:sp>
        <p:nvSpPr>
          <p:cNvPr id="2" name="正方形/長方形 1">
            <a:extLst>
              <a:ext uri="{FF2B5EF4-FFF2-40B4-BE49-F238E27FC236}">
                <a16:creationId xmlns:a16="http://schemas.microsoft.com/office/drawing/2014/main" id="{1932196E-AF90-E541-8C3B-810F7909B0A1}"/>
              </a:ext>
            </a:extLst>
          </p:cNvPr>
          <p:cNvSpPr/>
          <p:nvPr/>
        </p:nvSpPr>
        <p:spPr>
          <a:xfrm>
            <a:off x="136440" y="10246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2</a:t>
            </a:r>
            <a:r>
              <a:rPr kumimoji="1" lang="en-US" altLang="ja-JP" sz="4000" b="1" dirty="0">
                <a:latin typeface="Meiryo UI" panose="020B0604030504040204" pitchFamily="50" charset="-128"/>
                <a:ea typeface="Meiryo UI" panose="020B0604030504040204" pitchFamily="50" charset="-128"/>
              </a:rPr>
              <a:t>-3</a:t>
            </a:r>
          </a:p>
        </p:txBody>
      </p:sp>
    </p:spTree>
    <p:extLst>
      <p:ext uri="{BB962C8B-B14F-4D97-AF65-F5344CB8AC3E}">
        <p14:creationId xmlns:p14="http://schemas.microsoft.com/office/powerpoint/2010/main" val="2145332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346200" y="1124649"/>
            <a:ext cx="108458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930152" y="241842"/>
            <a:ext cx="8470383"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latin typeface="Meiryo UI" panose="020B0604030504040204" pitchFamily="50" charset="-128"/>
                <a:ea typeface="Meiryo UI" panose="020B0604030504040204" pitchFamily="50" charset="-128"/>
              </a:rPr>
              <a:t>現行（改修前）平面図</a:t>
            </a:r>
          </a:p>
        </p:txBody>
      </p: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629664" y="2905575"/>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060111"/>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291177" y="5354893"/>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2581836" y="1213404"/>
            <a:ext cx="9332258" cy="5107405"/>
          </a:xfrm>
          <a:prstGeom prst="rect">
            <a:avLst/>
          </a:prstGeom>
        </p:spPr>
      </p:pic>
      <p:sp>
        <p:nvSpPr>
          <p:cNvPr id="23" name="コンテンツ プレースホルダー 2"/>
          <p:cNvSpPr txBox="1">
            <a:spLocks/>
          </p:cNvSpPr>
          <p:nvPr/>
        </p:nvSpPr>
        <p:spPr>
          <a:xfrm>
            <a:off x="114591" y="1315431"/>
            <a:ext cx="3135045" cy="836926"/>
          </a:xfrm>
          <a:prstGeom prst="rect">
            <a:avLst/>
          </a:prstGeom>
          <a:no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800" b="1" dirty="0">
                <a:ln w="12700">
                  <a:noFill/>
                  <a:prstDash val="solid"/>
                </a:ln>
                <a:solidFill>
                  <a:schemeClr val="tx1"/>
                </a:solidFill>
                <a:latin typeface="Meiryo UI" panose="020B0604030504040204" pitchFamily="50" charset="-128"/>
                <a:ea typeface="Meiryo UI" panose="020B0604030504040204" pitchFamily="50" charset="-128"/>
              </a:rPr>
              <a:t>▶現行</a:t>
            </a:r>
            <a:r>
              <a:rPr lang="en-US" altLang="ja-JP" sz="2800" b="1" dirty="0">
                <a:ln w="12700">
                  <a:noFill/>
                  <a:prstDash val="solid"/>
                </a:ln>
                <a:solidFill>
                  <a:schemeClr val="tx1"/>
                </a:solidFill>
                <a:latin typeface="Meiryo UI" panose="020B0604030504040204" pitchFamily="50" charset="-128"/>
                <a:ea typeface="Meiryo UI" panose="020B0604030504040204" pitchFamily="50" charset="-128"/>
              </a:rPr>
              <a:t>(</a:t>
            </a:r>
            <a:r>
              <a:rPr lang="ja-JP" altLang="en-US" sz="2800" b="1" dirty="0">
                <a:ln w="12700">
                  <a:noFill/>
                  <a:prstDash val="solid"/>
                </a:ln>
                <a:solidFill>
                  <a:schemeClr val="tx1"/>
                </a:solidFill>
                <a:latin typeface="Meiryo UI" panose="020B0604030504040204" pitchFamily="50" charset="-128"/>
                <a:ea typeface="Meiryo UI" panose="020B0604030504040204" pitchFamily="50" charset="-128"/>
              </a:rPr>
              <a:t>改修前）　</a:t>
            </a:r>
            <a:endParaRPr kumimoji="0" lang="ja-JP" altLang="en-US" sz="2800" b="1" dirty="0">
              <a:ln w="12700">
                <a:noFill/>
                <a:prstDash val="solid"/>
              </a:ln>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7EAF4AF1-437E-F1E2-7FC8-1B5EE00450D1}"/>
              </a:ext>
            </a:extLst>
          </p:cNvPr>
          <p:cNvSpPr/>
          <p:nvPr/>
        </p:nvSpPr>
        <p:spPr>
          <a:xfrm>
            <a:off x="136440" y="10246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2</a:t>
            </a:r>
            <a:r>
              <a:rPr kumimoji="1" lang="en-US" altLang="ja-JP" sz="4000" b="1" dirty="0">
                <a:latin typeface="Meiryo UI" panose="020B0604030504040204" pitchFamily="50" charset="-128"/>
                <a:ea typeface="Meiryo UI" panose="020B0604030504040204" pitchFamily="50" charset="-128"/>
              </a:rPr>
              <a:t>-4</a:t>
            </a:r>
          </a:p>
        </p:txBody>
      </p:sp>
    </p:spTree>
    <p:extLst>
      <p:ext uri="{BB962C8B-B14F-4D97-AF65-F5344CB8AC3E}">
        <p14:creationId xmlns:p14="http://schemas.microsoft.com/office/powerpoint/2010/main" val="2382211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371600" y="1124649"/>
            <a:ext cx="108204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930152" y="241842"/>
            <a:ext cx="8470383"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latin typeface="Meiryo UI" panose="020B0604030504040204" pitchFamily="50" charset="-128"/>
                <a:ea typeface="Meiryo UI" panose="020B0604030504040204" pitchFamily="50" charset="-128"/>
              </a:rPr>
              <a:t>改修後の平面図</a:t>
            </a:r>
            <a:r>
              <a:rPr lang="en-US" altLang="ja-JP" sz="4000" b="1" dirty="0">
                <a:latin typeface="Meiryo UI" panose="020B0604030504040204" pitchFamily="50" charset="-128"/>
                <a:ea typeface="Meiryo UI" panose="020B0604030504040204" pitchFamily="50" charset="-128"/>
              </a:rPr>
              <a:t>(</a:t>
            </a:r>
            <a:r>
              <a:rPr lang="ja-JP" altLang="en-US" sz="4000" b="1" dirty="0">
                <a:latin typeface="Meiryo UI" panose="020B0604030504040204" pitchFamily="50" charset="-128"/>
                <a:ea typeface="Meiryo UI" panose="020B0604030504040204" pitchFamily="50" charset="-128"/>
              </a:rPr>
              <a:t>案</a:t>
            </a:r>
            <a:r>
              <a:rPr lang="en-US" altLang="ja-JP" sz="4000" b="1" dirty="0">
                <a:latin typeface="Meiryo UI" panose="020B0604030504040204" pitchFamily="50" charset="-128"/>
                <a:ea typeface="Meiryo UI" panose="020B0604030504040204" pitchFamily="50" charset="-128"/>
              </a:rPr>
              <a:t>)</a:t>
            </a:r>
            <a:endParaRPr lang="ja-JP" altLang="en-US" sz="4000" b="1" dirty="0">
              <a:latin typeface="Meiryo UI" panose="020B0604030504040204" pitchFamily="50" charset="-128"/>
              <a:ea typeface="Meiryo UI" panose="020B0604030504040204" pitchFamily="50" charset="-128"/>
            </a:endParaRPr>
          </a:p>
        </p:txBody>
      </p: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629664" y="2905575"/>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060111"/>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291177" y="5354893"/>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23" name="コンテンツ プレースホルダー 2"/>
          <p:cNvSpPr txBox="1">
            <a:spLocks/>
          </p:cNvSpPr>
          <p:nvPr/>
        </p:nvSpPr>
        <p:spPr>
          <a:xfrm>
            <a:off x="354052" y="1331600"/>
            <a:ext cx="1861823" cy="517909"/>
          </a:xfrm>
          <a:prstGeom prst="rect">
            <a:avLst/>
          </a:prstGeom>
          <a:no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800" b="1" dirty="0">
                <a:ln w="12700">
                  <a:noFill/>
                  <a:prstDash val="solid"/>
                </a:ln>
                <a:solidFill>
                  <a:schemeClr val="tx1"/>
                </a:solidFill>
                <a:latin typeface="Meiryo UI" panose="020B0604030504040204" pitchFamily="50" charset="-128"/>
                <a:ea typeface="Meiryo UI" panose="020B0604030504040204" pitchFamily="50" charset="-128"/>
              </a:rPr>
              <a:t>▶改修後　</a:t>
            </a:r>
            <a:endParaRPr kumimoji="0" lang="ja-JP" altLang="en-US" sz="2800" b="1" dirty="0">
              <a:ln w="12700">
                <a:noFill/>
                <a:prstDash val="solid"/>
              </a:ln>
              <a:solidFill>
                <a:schemeClr val="tx1"/>
              </a:solidFill>
              <a:latin typeface="Meiryo UI" panose="020B0604030504040204" pitchFamily="50" charset="-128"/>
              <a:ea typeface="Meiryo UI" panose="020B0604030504040204" pitchFamily="50" charset="-128"/>
            </a:endParaRP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4180282150"/>
              </p:ext>
            </p:extLst>
          </p:nvPr>
        </p:nvGraphicFramePr>
        <p:xfrm>
          <a:off x="136440" y="1175267"/>
          <a:ext cx="17795960" cy="6140207"/>
        </p:xfrm>
        <a:graphic>
          <a:graphicData uri="http://schemas.openxmlformats.org/presentationml/2006/ole">
            <mc:AlternateContent xmlns:mc="http://schemas.openxmlformats.org/markup-compatibility/2006">
              <mc:Choice xmlns:v="urn:schemas-microsoft-com:vml" Requires="v">
                <p:oleObj name="Worksheet" r:id="rId3" imgW="12287216" imgH="5952981" progId="Excel.Sheet.12">
                  <p:embed/>
                </p:oleObj>
              </mc:Choice>
              <mc:Fallback>
                <p:oleObj name="Worksheet" r:id="rId3" imgW="12287216" imgH="5952981" progId="Excel.Sheet.12">
                  <p:embed/>
                  <p:pic>
                    <p:nvPicPr>
                      <p:cNvPr id="3" name="オブジェクト 2"/>
                      <p:cNvPicPr/>
                      <p:nvPr/>
                    </p:nvPicPr>
                    <p:blipFill>
                      <a:blip r:embed="rId4"/>
                      <a:stretch>
                        <a:fillRect/>
                      </a:stretch>
                    </p:blipFill>
                    <p:spPr>
                      <a:xfrm>
                        <a:off x="136440" y="1175267"/>
                        <a:ext cx="17795960" cy="6140207"/>
                      </a:xfrm>
                      <a:prstGeom prst="rect">
                        <a:avLst/>
                      </a:prstGeom>
                    </p:spPr>
                  </p:pic>
                </p:oleObj>
              </mc:Fallback>
            </mc:AlternateContent>
          </a:graphicData>
        </a:graphic>
      </p:graphicFrame>
      <p:sp>
        <p:nvSpPr>
          <p:cNvPr id="5" name="正方形/長方形 4">
            <a:extLst>
              <a:ext uri="{FF2B5EF4-FFF2-40B4-BE49-F238E27FC236}">
                <a16:creationId xmlns:a16="http://schemas.microsoft.com/office/drawing/2014/main" id="{613EB471-571D-28E5-8626-3640DE5268B0}"/>
              </a:ext>
            </a:extLst>
          </p:cNvPr>
          <p:cNvSpPr/>
          <p:nvPr/>
        </p:nvSpPr>
        <p:spPr>
          <a:xfrm>
            <a:off x="136440" y="10246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2</a:t>
            </a:r>
            <a:r>
              <a:rPr kumimoji="1" lang="en-US" altLang="ja-JP" sz="4000" b="1" dirty="0">
                <a:latin typeface="Meiryo UI" panose="020B0604030504040204" pitchFamily="50" charset="-128"/>
                <a:ea typeface="Meiryo UI" panose="020B0604030504040204" pitchFamily="50" charset="-128"/>
              </a:rPr>
              <a:t>-5</a:t>
            </a:r>
          </a:p>
        </p:txBody>
      </p:sp>
    </p:spTree>
    <p:extLst>
      <p:ext uri="{BB962C8B-B14F-4D97-AF65-F5344CB8AC3E}">
        <p14:creationId xmlns:p14="http://schemas.microsoft.com/office/powerpoint/2010/main" val="1452930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371600" y="1126773"/>
            <a:ext cx="108204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629664" y="2905575"/>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11180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FAD953B9-B5F2-0F17-A7F1-F04804E44FD0}"/>
              </a:ext>
            </a:extLst>
          </p:cNvPr>
          <p:cNvSpPr/>
          <p:nvPr/>
        </p:nvSpPr>
        <p:spPr>
          <a:xfrm>
            <a:off x="136440" y="10246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3</a:t>
            </a:r>
            <a:r>
              <a:rPr kumimoji="1" lang="en-US" altLang="ja-JP" sz="4000" b="1" dirty="0">
                <a:latin typeface="Meiryo UI" panose="020B0604030504040204" pitchFamily="50" charset="-128"/>
                <a:ea typeface="Meiryo UI" panose="020B0604030504040204" pitchFamily="50" charset="-128"/>
              </a:rPr>
              <a:t>-1</a:t>
            </a:r>
          </a:p>
        </p:txBody>
      </p:sp>
      <p:sp>
        <p:nvSpPr>
          <p:cNvPr id="8" name="タイトル 1">
            <a:extLst>
              <a:ext uri="{FF2B5EF4-FFF2-40B4-BE49-F238E27FC236}">
                <a16:creationId xmlns:a16="http://schemas.microsoft.com/office/drawing/2014/main" id="{66607DFE-CF86-5AAA-DF2D-8A19BF0E8BF9}"/>
              </a:ext>
            </a:extLst>
          </p:cNvPr>
          <p:cNvSpPr txBox="1">
            <a:spLocks/>
          </p:cNvSpPr>
          <p:nvPr/>
        </p:nvSpPr>
        <p:spPr>
          <a:xfrm>
            <a:off x="1874613" y="241305"/>
            <a:ext cx="8470383"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latin typeface="Meiryo UI" panose="020B0604030504040204" pitchFamily="50" charset="-128"/>
                <a:ea typeface="Meiryo UI" panose="020B0604030504040204" pitchFamily="50" charset="-128"/>
              </a:rPr>
              <a:t>休館期間中の利用登録等について</a:t>
            </a:r>
          </a:p>
        </p:txBody>
      </p:sp>
      <p:sp>
        <p:nvSpPr>
          <p:cNvPr id="3" name="コンテンツ プレースホルダー 2">
            <a:extLst>
              <a:ext uri="{FF2B5EF4-FFF2-40B4-BE49-F238E27FC236}">
                <a16:creationId xmlns:a16="http://schemas.microsoft.com/office/drawing/2014/main" id="{D7E29494-4764-FD12-28F3-00D51DF55F53}"/>
              </a:ext>
            </a:extLst>
          </p:cNvPr>
          <p:cNvSpPr txBox="1">
            <a:spLocks/>
          </p:cNvSpPr>
          <p:nvPr/>
        </p:nvSpPr>
        <p:spPr>
          <a:xfrm>
            <a:off x="306246" y="1265613"/>
            <a:ext cx="8642350"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rgbClr val="FF0000"/>
                </a:solidFill>
                <a:latin typeface="Meiryo UI" panose="020B0604030504040204" pitchFamily="50" charset="-128"/>
                <a:ea typeface="Meiryo UI" panose="020B0604030504040204" pitchFamily="50" charset="-128"/>
              </a:rPr>
              <a:t>▶　休館期間（予定）</a:t>
            </a:r>
            <a:endParaRPr kumimoji="0" lang="ja-JP" altLang="en-US" sz="2400" b="1" dirty="0">
              <a:ln w="12700">
                <a:noFill/>
                <a:prstDash val="solid"/>
              </a:ln>
              <a:solidFill>
                <a:srgbClr val="FF000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332E3737-5930-284D-B239-51673D7B53C2}"/>
              </a:ext>
            </a:extLst>
          </p:cNvPr>
          <p:cNvSpPr/>
          <p:nvPr/>
        </p:nvSpPr>
        <p:spPr>
          <a:xfrm>
            <a:off x="836023" y="165821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Meiryo UI" panose="020B0604030504040204" pitchFamily="50" charset="-128"/>
                <a:ea typeface="Meiryo UI" panose="020B0604030504040204" pitchFamily="50" charset="-128"/>
              </a:rPr>
              <a:t>令和８年４月１日（水）～　令和９年３月３１日（水）</a:t>
            </a:r>
          </a:p>
        </p:txBody>
      </p:sp>
      <p:sp>
        <p:nvSpPr>
          <p:cNvPr id="5" name="正方形/長方形 4">
            <a:extLst>
              <a:ext uri="{FF2B5EF4-FFF2-40B4-BE49-F238E27FC236}">
                <a16:creationId xmlns:a16="http://schemas.microsoft.com/office/drawing/2014/main" id="{9074B836-497A-A754-F1CD-D21FA7234943}"/>
              </a:ext>
            </a:extLst>
          </p:cNvPr>
          <p:cNvSpPr/>
          <p:nvPr/>
        </p:nvSpPr>
        <p:spPr>
          <a:xfrm>
            <a:off x="836023" y="2121404"/>
            <a:ext cx="10942857"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latin typeface="Meiryo UI" panose="020B0604030504040204" pitchFamily="50" charset="-128"/>
                <a:ea typeface="Meiryo UI" panose="020B0604030504040204" pitchFamily="50" charset="-128"/>
              </a:rPr>
              <a:t>※</a:t>
            </a:r>
            <a:r>
              <a:rPr kumimoji="1" lang="ja-JP" altLang="en-US" sz="2000" dirty="0">
                <a:solidFill>
                  <a:schemeClr val="tx1"/>
                </a:solidFill>
                <a:latin typeface="Meiryo UI" panose="020B0604030504040204" pitchFamily="50" charset="-128"/>
                <a:ea typeface="Meiryo UI" panose="020B0604030504040204" pitchFamily="50" charset="-128"/>
              </a:rPr>
              <a:t>休館期間は現時点での予定であり、工事の進捗状況により変更する場合があります。</a:t>
            </a:r>
          </a:p>
        </p:txBody>
      </p:sp>
      <p:sp>
        <p:nvSpPr>
          <p:cNvPr id="9" name="テキスト ボックス 8">
            <a:extLst>
              <a:ext uri="{FF2B5EF4-FFF2-40B4-BE49-F238E27FC236}">
                <a16:creationId xmlns:a16="http://schemas.microsoft.com/office/drawing/2014/main" id="{5BF1BDBA-B1FC-C063-2C54-D592494A7878}"/>
              </a:ext>
            </a:extLst>
          </p:cNvPr>
          <p:cNvSpPr txBox="1"/>
          <p:nvPr/>
        </p:nvSpPr>
        <p:spPr>
          <a:xfrm>
            <a:off x="364574" y="3049269"/>
            <a:ext cx="11885754" cy="3321037"/>
          </a:xfrm>
          <a:prstGeom prst="rect">
            <a:avLst/>
          </a:prstGeom>
          <a:noFill/>
        </p:spPr>
        <p:txBody>
          <a:bodyPr wrap="square">
            <a:spAutoFit/>
          </a:bodyPr>
          <a:lstStyle/>
          <a:p>
            <a:pPr algn="l"/>
            <a:endParaRPr lang="ja-JP" altLang="en-US" sz="1400" b="0" i="0" u="none" strike="noStrike" baseline="0" dirty="0">
              <a:latin typeface="メイリオ" panose="020B0604030504040204" pitchFamily="50" charset="-128"/>
              <a:ea typeface="メイリオ" panose="020B0604030504040204" pitchFamily="50" charset="-128"/>
            </a:endParaRPr>
          </a:p>
          <a:p>
            <a:pPr>
              <a:lnSpc>
                <a:spcPct val="150000"/>
              </a:lnSpc>
            </a:pPr>
            <a:r>
              <a:rPr lang="ja-JP" altLang="en-US" sz="2000" b="0" i="0" u="none" strike="noStrike" baseline="0" dirty="0">
                <a:latin typeface="Meiryo UI" panose="020B0604030504040204" pitchFamily="50" charset="-128"/>
                <a:ea typeface="Meiryo UI" panose="020B0604030504040204" pitchFamily="50" charset="-128"/>
              </a:rPr>
              <a:t>〇市内目的内団体の登録や免除団体登録の更新については</a:t>
            </a:r>
            <a:r>
              <a:rPr lang="ja-JP" altLang="en-US" sz="2000" b="0" i="0" u="sng" strike="noStrike" baseline="0" dirty="0">
                <a:latin typeface="Meiryo UI" panose="020B0604030504040204" pitchFamily="50" charset="-128"/>
                <a:ea typeface="Meiryo UI" panose="020B0604030504040204" pitchFamily="50" charset="-128"/>
              </a:rPr>
              <a:t>年度ごとの申請が必要</a:t>
            </a:r>
            <a:r>
              <a:rPr lang="ja-JP" altLang="en-US" sz="2000" b="0" i="0" u="none" strike="noStrike" baseline="0" dirty="0">
                <a:latin typeface="Meiryo UI" panose="020B0604030504040204" pitchFamily="50" charset="-128"/>
                <a:ea typeface="Meiryo UI" panose="020B0604030504040204" pitchFamily="50" charset="-128"/>
              </a:rPr>
              <a:t>なことから、更新の書類等を</a:t>
            </a:r>
            <a:endParaRPr lang="en-US" altLang="ja-JP" sz="2000" b="0" i="0" u="none" strike="noStrike" baseline="0" dirty="0">
              <a:latin typeface="Meiryo UI" panose="020B0604030504040204" pitchFamily="50" charset="-128"/>
              <a:ea typeface="Meiryo UI" panose="020B0604030504040204" pitchFamily="50" charset="-128"/>
            </a:endParaRPr>
          </a:p>
          <a:p>
            <a:pPr>
              <a:lnSpc>
                <a:spcPct val="150000"/>
              </a:lnSpc>
            </a:pPr>
            <a:r>
              <a:rPr lang="ja-JP" altLang="en-US" sz="2000" dirty="0">
                <a:latin typeface="Meiryo UI" panose="020B0604030504040204" pitchFamily="50" charset="-128"/>
                <a:ea typeface="Meiryo UI" panose="020B0604030504040204" pitchFamily="50" charset="-128"/>
              </a:rPr>
              <a:t>　　</a:t>
            </a:r>
            <a:r>
              <a:rPr lang="ja-JP" altLang="en-US" sz="2000" b="0" i="0" u="sng" strike="noStrike" baseline="0" dirty="0">
                <a:latin typeface="Meiryo UI" panose="020B0604030504040204" pitchFamily="50" charset="-128"/>
                <a:ea typeface="Meiryo UI" panose="020B0604030504040204" pitchFamily="50" charset="-128"/>
              </a:rPr>
              <a:t>みずほ台コミュニティセンター窓口にご提出</a:t>
            </a:r>
            <a:r>
              <a:rPr lang="ja-JP" altLang="en-US" sz="2000" b="0" i="0" u="none" strike="noStrike" baseline="0" dirty="0">
                <a:latin typeface="Meiryo UI" panose="020B0604030504040204" pitchFamily="50" charset="-128"/>
                <a:ea typeface="Meiryo UI" panose="020B0604030504040204" pitchFamily="50" charset="-128"/>
              </a:rPr>
              <a:t>くださるようお願いいたします。（</a:t>
            </a:r>
            <a:r>
              <a:rPr lang="en-US" altLang="ja-JP" sz="2000" b="0" i="0" u="none" strike="noStrike" baseline="0" dirty="0">
                <a:latin typeface="Meiryo UI" panose="020B0604030504040204" pitchFamily="50" charset="-128"/>
                <a:ea typeface="Meiryo UI" panose="020B0604030504040204" pitchFamily="50" charset="-128"/>
              </a:rPr>
              <a:t>R</a:t>
            </a:r>
            <a:r>
              <a:rPr lang="ja-JP" altLang="en-US" sz="2000" b="0" i="0" u="none" strike="noStrike" baseline="0" dirty="0">
                <a:latin typeface="Meiryo UI" panose="020B0604030504040204" pitchFamily="50" charset="-128"/>
                <a:ea typeface="Meiryo UI" panose="020B0604030504040204" pitchFamily="50" charset="-128"/>
              </a:rPr>
              <a:t>７年１２月～</a:t>
            </a:r>
            <a:r>
              <a:rPr lang="en-US" altLang="ja-JP" sz="2000" b="0" i="0" u="none" strike="noStrike" baseline="0" dirty="0">
                <a:latin typeface="Meiryo UI" panose="020B0604030504040204" pitchFamily="50" charset="-128"/>
                <a:ea typeface="Meiryo UI" panose="020B0604030504040204" pitchFamily="50" charset="-128"/>
              </a:rPr>
              <a:t>R</a:t>
            </a:r>
            <a:r>
              <a:rPr lang="ja-JP" altLang="en-US" sz="2000" b="0" i="0" u="none" strike="noStrike" baseline="0" dirty="0">
                <a:latin typeface="Meiryo UI" panose="020B0604030504040204" pitchFamily="50" charset="-128"/>
                <a:ea typeface="Meiryo UI" panose="020B0604030504040204" pitchFamily="50" charset="-128"/>
              </a:rPr>
              <a:t>８年３月）</a:t>
            </a:r>
            <a:endParaRPr lang="en-US" altLang="ja-JP" sz="2000" dirty="0">
              <a:latin typeface="Meiryo UI" panose="020B0604030504040204" pitchFamily="50" charset="-128"/>
              <a:ea typeface="Meiryo UI" panose="020B0604030504040204" pitchFamily="50" charset="-128"/>
            </a:endParaRPr>
          </a:p>
          <a:p>
            <a:pPr>
              <a:lnSpc>
                <a:spcPct val="150000"/>
              </a:lnSpc>
            </a:pPr>
            <a:r>
              <a:rPr lang="ja-JP" altLang="en-US" sz="2000" b="0" i="0" u="none" strike="noStrike" baseline="0" dirty="0">
                <a:latin typeface="Meiryo UI" panose="020B0604030504040204" pitchFamily="50" charset="-128"/>
                <a:ea typeface="Meiryo UI" panose="020B0604030504040204" pitchFamily="50" charset="-128"/>
              </a:rPr>
              <a:t>〇工事期間中、別の施設で活動を行う場合や活動休止する場合であっても、利用団体登録を継続しておくために、</a:t>
            </a:r>
          </a:p>
          <a:p>
            <a:pPr>
              <a:lnSpc>
                <a:spcPct val="150000"/>
              </a:lnSpc>
            </a:pPr>
            <a:r>
              <a:rPr lang="ja-JP" altLang="en-US" sz="2000" b="0" i="0" u="none" strike="noStrike" baseline="0" dirty="0">
                <a:latin typeface="Meiryo UI" panose="020B0604030504040204" pitchFamily="50" charset="-128"/>
                <a:ea typeface="Meiryo UI" panose="020B0604030504040204" pitchFamily="50" charset="-128"/>
              </a:rPr>
              <a:t>　　更新の書類は、</a:t>
            </a:r>
            <a:r>
              <a:rPr lang="ja-JP" altLang="en-US" sz="2000" b="0" i="0" u="sng" strike="noStrike" baseline="0" dirty="0">
                <a:latin typeface="Meiryo UI" panose="020B0604030504040204" pitchFamily="50" charset="-128"/>
                <a:ea typeface="Meiryo UI" panose="020B0604030504040204" pitchFamily="50" charset="-128"/>
              </a:rPr>
              <a:t>みずほ台コミュニティセンター窓口にご提出</a:t>
            </a:r>
            <a:r>
              <a:rPr lang="ja-JP" altLang="en-US" sz="2000" b="0" i="0" u="none" strike="noStrike" baseline="0" dirty="0">
                <a:latin typeface="Meiryo UI" panose="020B0604030504040204" pitchFamily="50" charset="-128"/>
                <a:ea typeface="Meiryo UI" panose="020B0604030504040204" pitchFamily="50" charset="-128"/>
              </a:rPr>
              <a:t>くださるようお願いいたします。</a:t>
            </a:r>
            <a:endParaRPr lang="en-US" altLang="ja-JP" sz="2000" b="0" i="0" u="none" strike="noStrike" baseline="0" dirty="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pPr>
              <a:lnSpc>
                <a:spcPct val="150000"/>
              </a:lnSpc>
            </a:pPr>
            <a:r>
              <a:rPr lang="ja-JP" altLang="en-US" sz="2000" dirty="0">
                <a:latin typeface="Meiryo UI" panose="020B0604030504040204" pitchFamily="50" charset="-128"/>
                <a:ea typeface="Meiryo UI" panose="020B0604030504040204" pitchFamily="50" charset="-128"/>
              </a:rPr>
              <a:t>◎</a:t>
            </a:r>
            <a:r>
              <a:rPr lang="ja-JP" altLang="en-US" sz="2000" b="0" i="0" u="none" strike="noStrike" baseline="0" dirty="0">
                <a:latin typeface="Meiryo UI" panose="020B0604030504040204" pitchFamily="50" charset="-128"/>
                <a:ea typeface="Meiryo UI" panose="020B0604030504040204" pitchFamily="50" charset="-128"/>
              </a:rPr>
              <a:t>活動の拠点を変更する団体は、活動する公共施設等の窓口へご連絡のうえ、直接、申請書等の書類を提出</a:t>
            </a:r>
          </a:p>
          <a:p>
            <a:pPr>
              <a:lnSpc>
                <a:spcPct val="150000"/>
              </a:lnSpc>
            </a:pPr>
            <a:r>
              <a:rPr lang="ja-JP" altLang="en-US" sz="2000" b="0" i="0" u="none" strike="noStrike" baseline="0" dirty="0">
                <a:latin typeface="Meiryo UI" panose="020B0604030504040204" pitchFamily="50" charset="-128"/>
                <a:ea typeface="Meiryo UI" panose="020B0604030504040204" pitchFamily="50" charset="-128"/>
              </a:rPr>
              <a:t>　　してくださるようお願いいたします。（新規の利用登録が必要な場合もあります。）</a:t>
            </a:r>
            <a:r>
              <a:rPr lang="ja-JP" altLang="en-US" sz="2000" dirty="0">
                <a:latin typeface="Meiryo UI" panose="020B0604030504040204" pitchFamily="50" charset="-128"/>
                <a:ea typeface="Meiryo UI" panose="020B0604030504040204" pitchFamily="50" charset="-128"/>
              </a:rPr>
              <a:t>　</a:t>
            </a:r>
          </a:p>
        </p:txBody>
      </p:sp>
      <p:sp>
        <p:nvSpPr>
          <p:cNvPr id="10" name="コンテンツ プレースホルダー 2">
            <a:extLst>
              <a:ext uri="{FF2B5EF4-FFF2-40B4-BE49-F238E27FC236}">
                <a16:creationId xmlns:a16="http://schemas.microsoft.com/office/drawing/2014/main" id="{25E1D785-4DDA-650B-03C3-E674A7B08A3C}"/>
              </a:ext>
            </a:extLst>
          </p:cNvPr>
          <p:cNvSpPr txBox="1">
            <a:spLocks/>
          </p:cNvSpPr>
          <p:nvPr/>
        </p:nvSpPr>
        <p:spPr>
          <a:xfrm>
            <a:off x="306246" y="2769394"/>
            <a:ext cx="8642350"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rgbClr val="FF0000"/>
                </a:solidFill>
                <a:latin typeface="Meiryo UI" panose="020B0604030504040204" pitchFamily="50" charset="-128"/>
                <a:ea typeface="Meiryo UI" panose="020B0604030504040204" pitchFamily="50" charset="-128"/>
              </a:rPr>
              <a:t>▶　休館期間中の利用登録について（令和８年度）</a:t>
            </a:r>
            <a:endParaRPr kumimoji="0" lang="ja-JP" altLang="en-US" sz="2400" b="1" dirty="0">
              <a:ln w="12700">
                <a:noFill/>
                <a:prstDash val="solid"/>
              </a:ln>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75078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371600" y="1126773"/>
            <a:ext cx="108204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629664" y="2905575"/>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11180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5291177" y="575913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10162486" y="285915"/>
            <a:ext cx="4713543" cy="623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FAD953B9-B5F2-0F17-A7F1-F04804E44FD0}"/>
              </a:ext>
            </a:extLst>
          </p:cNvPr>
          <p:cNvSpPr/>
          <p:nvPr/>
        </p:nvSpPr>
        <p:spPr>
          <a:xfrm>
            <a:off x="136440" y="10246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3</a:t>
            </a:r>
            <a:r>
              <a:rPr kumimoji="1" lang="en-US" altLang="ja-JP" sz="4000" b="1" dirty="0">
                <a:latin typeface="Meiryo UI" panose="020B0604030504040204" pitchFamily="50" charset="-128"/>
                <a:ea typeface="Meiryo UI" panose="020B0604030504040204" pitchFamily="50" charset="-128"/>
              </a:rPr>
              <a:t>-2</a:t>
            </a:r>
          </a:p>
        </p:txBody>
      </p:sp>
      <p:sp>
        <p:nvSpPr>
          <p:cNvPr id="8" name="タイトル 1">
            <a:extLst>
              <a:ext uri="{FF2B5EF4-FFF2-40B4-BE49-F238E27FC236}">
                <a16:creationId xmlns:a16="http://schemas.microsoft.com/office/drawing/2014/main" id="{66607DFE-CF86-5AAA-DF2D-8A19BF0E8BF9}"/>
              </a:ext>
            </a:extLst>
          </p:cNvPr>
          <p:cNvSpPr txBox="1">
            <a:spLocks/>
          </p:cNvSpPr>
          <p:nvPr/>
        </p:nvSpPr>
        <p:spPr>
          <a:xfrm>
            <a:off x="1874613" y="241305"/>
            <a:ext cx="8470383"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latin typeface="Meiryo UI" panose="020B0604030504040204" pitchFamily="50" charset="-128"/>
                <a:ea typeface="Meiryo UI" panose="020B0604030504040204" pitchFamily="50" charset="-128"/>
              </a:rPr>
              <a:t>休館期間中の利用登録等について</a:t>
            </a:r>
          </a:p>
        </p:txBody>
      </p:sp>
      <p:sp>
        <p:nvSpPr>
          <p:cNvPr id="3" name="コンテンツ プレースホルダー 2">
            <a:extLst>
              <a:ext uri="{FF2B5EF4-FFF2-40B4-BE49-F238E27FC236}">
                <a16:creationId xmlns:a16="http://schemas.microsoft.com/office/drawing/2014/main" id="{D7E29494-4764-FD12-28F3-00D51DF55F53}"/>
              </a:ext>
            </a:extLst>
          </p:cNvPr>
          <p:cNvSpPr txBox="1">
            <a:spLocks/>
          </p:cNvSpPr>
          <p:nvPr/>
        </p:nvSpPr>
        <p:spPr>
          <a:xfrm>
            <a:off x="315678" y="1177032"/>
            <a:ext cx="8642350"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rgbClr val="FF0000"/>
                </a:solidFill>
                <a:latin typeface="Meiryo UI" panose="020B0604030504040204" pitchFamily="50" charset="-128"/>
                <a:ea typeface="Meiryo UI" panose="020B0604030504040204" pitchFamily="50" charset="-128"/>
              </a:rPr>
              <a:t>▶　利用登録の相互利用について</a:t>
            </a:r>
            <a:endParaRPr kumimoji="0" lang="ja-JP" altLang="en-US" sz="2400" b="1" dirty="0">
              <a:ln w="12700">
                <a:noFill/>
                <a:prstDash val="solid"/>
              </a:ln>
              <a:solidFill>
                <a:srgbClr val="FF0000"/>
              </a:solidFill>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78C844C4-208C-71A0-CCDB-C7B56C1D20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7302" y="5001303"/>
            <a:ext cx="1336882" cy="1336882"/>
          </a:xfrm>
          <a:prstGeom prst="rect">
            <a:avLst/>
          </a:prstGeom>
        </p:spPr>
      </p:pic>
      <p:graphicFrame>
        <p:nvGraphicFramePr>
          <p:cNvPr id="14" name="オブジェクト 13">
            <a:extLst>
              <a:ext uri="{FF2B5EF4-FFF2-40B4-BE49-F238E27FC236}">
                <a16:creationId xmlns:a16="http://schemas.microsoft.com/office/drawing/2014/main" id="{C2DEEFD3-C4F4-E482-A82F-846FE19133C0}"/>
              </a:ext>
            </a:extLst>
          </p:cNvPr>
          <p:cNvGraphicFramePr>
            <a:graphicFrameLocks noChangeAspect="1"/>
          </p:cNvGraphicFramePr>
          <p:nvPr>
            <p:extLst>
              <p:ext uri="{D42A27DB-BD31-4B8C-83A1-F6EECF244321}">
                <p14:modId xmlns:p14="http://schemas.microsoft.com/office/powerpoint/2010/main" val="4033180464"/>
              </p:ext>
            </p:extLst>
          </p:nvPr>
        </p:nvGraphicFramePr>
        <p:xfrm>
          <a:off x="9699405" y="1149983"/>
          <a:ext cx="2374779" cy="3360332"/>
        </p:xfrm>
        <a:graphic>
          <a:graphicData uri="http://schemas.openxmlformats.org/presentationml/2006/ole">
            <mc:AlternateContent xmlns:mc="http://schemas.openxmlformats.org/markup-compatibility/2006">
              <mc:Choice xmlns:v="urn:schemas-microsoft-com:vml" Requires="v">
                <p:oleObj name="Acrobat Document" r:id="rId4" imgW="5667037" imgH="8019809" progId="Acrobat.Document.DC">
                  <p:embed/>
                </p:oleObj>
              </mc:Choice>
              <mc:Fallback>
                <p:oleObj name="Acrobat Document" r:id="rId4" imgW="5667037" imgH="8019809" progId="Acrobat.Document.DC">
                  <p:embed/>
                  <p:pic>
                    <p:nvPicPr>
                      <p:cNvPr id="0" name=""/>
                      <p:cNvPicPr/>
                      <p:nvPr/>
                    </p:nvPicPr>
                    <p:blipFill>
                      <a:blip r:embed="rId5"/>
                      <a:stretch>
                        <a:fillRect/>
                      </a:stretch>
                    </p:blipFill>
                    <p:spPr>
                      <a:xfrm>
                        <a:off x="9699405" y="1149983"/>
                        <a:ext cx="2374779" cy="3360332"/>
                      </a:xfrm>
                      <a:prstGeom prst="rect">
                        <a:avLst/>
                      </a:prstGeom>
                    </p:spPr>
                  </p:pic>
                </p:oleObj>
              </mc:Fallback>
            </mc:AlternateContent>
          </a:graphicData>
        </a:graphic>
      </p:graphicFrame>
      <p:graphicFrame>
        <p:nvGraphicFramePr>
          <p:cNvPr id="18" name="表 17">
            <a:extLst>
              <a:ext uri="{FF2B5EF4-FFF2-40B4-BE49-F238E27FC236}">
                <a16:creationId xmlns:a16="http://schemas.microsoft.com/office/drawing/2014/main" id="{9C20A47F-28D1-533A-6BF7-43E5C2B962BB}"/>
              </a:ext>
            </a:extLst>
          </p:cNvPr>
          <p:cNvGraphicFramePr>
            <a:graphicFrameLocks noGrp="1"/>
          </p:cNvGraphicFramePr>
          <p:nvPr>
            <p:extLst>
              <p:ext uri="{D42A27DB-BD31-4B8C-83A1-F6EECF244321}">
                <p14:modId xmlns:p14="http://schemas.microsoft.com/office/powerpoint/2010/main" val="1083506423"/>
              </p:ext>
            </p:extLst>
          </p:nvPr>
        </p:nvGraphicFramePr>
        <p:xfrm>
          <a:off x="620323" y="2701636"/>
          <a:ext cx="8913967" cy="3636548"/>
        </p:xfrm>
        <a:graphic>
          <a:graphicData uri="http://schemas.openxmlformats.org/drawingml/2006/table">
            <a:tbl>
              <a:tblPr firstRow="1" bandRow="1">
                <a:tableStyleId>{F5AB1C69-6EDB-4FF4-983F-18BD219EF322}</a:tableStyleId>
              </a:tblPr>
              <a:tblGrid>
                <a:gridCol w="6149620">
                  <a:extLst>
                    <a:ext uri="{9D8B030D-6E8A-4147-A177-3AD203B41FA5}">
                      <a16:colId xmlns:a16="http://schemas.microsoft.com/office/drawing/2014/main" val="3601107502"/>
                    </a:ext>
                  </a:extLst>
                </a:gridCol>
                <a:gridCol w="2764347">
                  <a:extLst>
                    <a:ext uri="{9D8B030D-6E8A-4147-A177-3AD203B41FA5}">
                      <a16:colId xmlns:a16="http://schemas.microsoft.com/office/drawing/2014/main" val="3218900593"/>
                    </a:ext>
                  </a:extLst>
                </a:gridCol>
              </a:tblGrid>
              <a:tr h="614043">
                <a:tc>
                  <a:txBody>
                    <a:bodyPr/>
                    <a:lstStyle/>
                    <a:p>
                      <a:pPr algn="ctr">
                        <a:lnSpc>
                          <a:spcPct val="150000"/>
                        </a:lnSpc>
                      </a:pPr>
                      <a:r>
                        <a:rPr kumimoji="1" lang="ja-JP" altLang="en-US" sz="2000" dirty="0">
                          <a:latin typeface="Meiryo UI" panose="020B0604030504040204" pitchFamily="50" charset="-128"/>
                          <a:ea typeface="Meiryo UI" panose="020B0604030504040204" pitchFamily="50" charset="-128"/>
                        </a:rPr>
                        <a:t>施設名</a:t>
                      </a:r>
                    </a:p>
                  </a:txBody>
                  <a:tcPr/>
                </a:tc>
                <a:tc>
                  <a:txBody>
                    <a:bodyPr/>
                    <a:lstStyle/>
                    <a:p>
                      <a:pPr algn="ctr">
                        <a:lnSpc>
                          <a:spcPct val="150000"/>
                        </a:lnSpc>
                      </a:pPr>
                      <a:r>
                        <a:rPr kumimoji="1" lang="ja-JP" altLang="en-US" sz="2000" dirty="0">
                          <a:latin typeface="Meiryo UI" panose="020B0604030504040204" pitchFamily="50" charset="-128"/>
                          <a:ea typeface="Meiryo UI" panose="020B0604030504040204" pitchFamily="50" charset="-128"/>
                        </a:rPr>
                        <a:t>施設グループ</a:t>
                      </a:r>
                    </a:p>
                  </a:txBody>
                  <a:tcPr/>
                </a:tc>
                <a:extLst>
                  <a:ext uri="{0D108BD9-81ED-4DB2-BD59-A6C34878D82A}">
                    <a16:rowId xmlns:a16="http://schemas.microsoft.com/office/drawing/2014/main" val="2887939976"/>
                  </a:ext>
                </a:extLst>
              </a:tr>
              <a:tr h="680974">
                <a:tc>
                  <a:txBody>
                    <a:bodyPr/>
                    <a:lstStyle/>
                    <a:p>
                      <a:pPr algn="ctr">
                        <a:lnSpc>
                          <a:spcPct val="150000"/>
                        </a:lnSpc>
                      </a:pPr>
                      <a:r>
                        <a:rPr kumimoji="1" lang="ja-JP" altLang="en-US" sz="2000" b="1" dirty="0">
                          <a:solidFill>
                            <a:srgbClr val="002060"/>
                          </a:solidFill>
                          <a:latin typeface="Meiryo UI" panose="020B0604030504040204" pitchFamily="50" charset="-128"/>
                          <a:ea typeface="Meiryo UI" panose="020B0604030504040204" pitchFamily="50" charset="-128"/>
                        </a:rPr>
                        <a:t>公民館　（鶴瀬、南畑、水谷、水谷東）</a:t>
                      </a:r>
                      <a:endParaRPr kumimoji="1" lang="en-US" altLang="ja-JP" sz="2000" b="1" dirty="0">
                        <a:solidFill>
                          <a:srgbClr val="002060"/>
                        </a:solidFill>
                        <a:latin typeface="Meiryo UI" panose="020B0604030504040204" pitchFamily="50" charset="-128"/>
                        <a:ea typeface="Meiryo UI" panose="020B0604030504040204" pitchFamily="50" charset="-128"/>
                      </a:endParaRPr>
                    </a:p>
                  </a:txBody>
                  <a:tcPr/>
                </a:tc>
                <a:tc rowSpan="4">
                  <a:txBody>
                    <a:bodyPr/>
                    <a:lstStyle/>
                    <a:p>
                      <a:pPr algn="ctr">
                        <a:lnSpc>
                          <a:spcPct val="100000"/>
                        </a:lnSpc>
                      </a:pPr>
                      <a:endParaRPr kumimoji="1" lang="en-US" altLang="ja-JP" sz="2000" b="1" dirty="0">
                        <a:solidFill>
                          <a:srgbClr val="002060"/>
                        </a:solidFill>
                        <a:latin typeface="Meiryo UI" panose="020B0604030504040204" pitchFamily="50" charset="-128"/>
                        <a:ea typeface="Meiryo UI" panose="020B0604030504040204" pitchFamily="50" charset="-128"/>
                      </a:endParaRPr>
                    </a:p>
                    <a:p>
                      <a:pPr algn="ctr">
                        <a:lnSpc>
                          <a:spcPct val="100000"/>
                        </a:lnSpc>
                      </a:pPr>
                      <a:r>
                        <a:rPr kumimoji="1" lang="ja-JP" altLang="en-US" sz="2000" b="1" dirty="0">
                          <a:solidFill>
                            <a:srgbClr val="002060"/>
                          </a:solidFill>
                          <a:latin typeface="Meiryo UI" panose="020B0604030504040204" pitchFamily="50" charset="-128"/>
                          <a:ea typeface="Meiryo UI" panose="020B0604030504040204" pitchFamily="50" charset="-128"/>
                        </a:rPr>
                        <a:t>公の施設グループ</a:t>
                      </a:r>
                      <a:endParaRPr kumimoji="1" lang="en-US" altLang="ja-JP" sz="2000" b="1" dirty="0">
                        <a:solidFill>
                          <a:srgbClr val="002060"/>
                        </a:solidFill>
                        <a:latin typeface="Meiryo UI" panose="020B0604030504040204" pitchFamily="50" charset="-128"/>
                        <a:ea typeface="Meiryo UI" panose="020B0604030504040204" pitchFamily="50" charset="-128"/>
                      </a:endParaRPr>
                    </a:p>
                    <a:p>
                      <a:pPr algn="ctr">
                        <a:lnSpc>
                          <a:spcPct val="100000"/>
                        </a:lnSpc>
                      </a:pPr>
                      <a:r>
                        <a:rPr kumimoji="1" lang="ja-JP" altLang="en-US" sz="2000" b="1" dirty="0">
                          <a:solidFill>
                            <a:srgbClr val="002060"/>
                          </a:solidFill>
                          <a:latin typeface="Meiryo UI" panose="020B0604030504040204" pitchFamily="50" charset="-128"/>
                          <a:ea typeface="Meiryo UI" panose="020B0604030504040204" pitchFamily="50" charset="-128"/>
                        </a:rPr>
                        <a:t>（オオヤケ）</a:t>
                      </a:r>
                      <a:endParaRPr kumimoji="1" lang="en-US" altLang="ja-JP" sz="2000" b="1" dirty="0">
                        <a:solidFill>
                          <a:srgbClr val="002060"/>
                        </a:solidFill>
                        <a:latin typeface="Meiryo UI" panose="020B0604030504040204" pitchFamily="50" charset="-128"/>
                        <a:ea typeface="Meiryo UI" panose="020B0604030504040204" pitchFamily="50" charset="-128"/>
                      </a:endParaRPr>
                    </a:p>
                    <a:p>
                      <a:pPr algn="ctr">
                        <a:lnSpc>
                          <a:spcPct val="150000"/>
                        </a:lnSpc>
                      </a:pPr>
                      <a:endParaRPr kumimoji="1" lang="en-US" altLang="ja-JP" sz="2000" b="1" dirty="0">
                        <a:solidFill>
                          <a:srgbClr val="002060"/>
                        </a:solidFill>
                        <a:latin typeface="Meiryo UI" panose="020B0604030504040204" pitchFamily="50" charset="-128"/>
                        <a:ea typeface="Meiryo UI" panose="020B0604030504040204" pitchFamily="50" charset="-128"/>
                      </a:endParaRPr>
                    </a:p>
                    <a:p>
                      <a:pPr algn="ctr">
                        <a:lnSpc>
                          <a:spcPct val="100000"/>
                        </a:lnSpc>
                      </a:pPr>
                      <a:r>
                        <a:rPr kumimoji="1" lang="en-US" altLang="ja-JP" sz="1600" b="0" dirty="0">
                          <a:solidFill>
                            <a:srgbClr val="002060"/>
                          </a:solidFill>
                          <a:latin typeface="Meiryo UI" panose="020B0604030504040204" pitchFamily="50" charset="-128"/>
                          <a:ea typeface="Meiryo UI" panose="020B0604030504040204" pitchFamily="50" charset="-128"/>
                        </a:rPr>
                        <a:t>※</a:t>
                      </a:r>
                      <a:r>
                        <a:rPr kumimoji="1" lang="ja-JP" altLang="en-US" sz="1600" b="0" dirty="0">
                          <a:solidFill>
                            <a:srgbClr val="002060"/>
                          </a:solidFill>
                          <a:latin typeface="Meiryo UI" panose="020B0604030504040204" pitchFamily="50" charset="-128"/>
                          <a:ea typeface="Meiryo UI" panose="020B0604030504040204" pitchFamily="50" charset="-128"/>
                        </a:rPr>
                        <a:t> ピアザ☆ふじみ窓口</a:t>
                      </a:r>
                      <a:endParaRPr kumimoji="1" lang="en-US" altLang="ja-JP" sz="1600" b="0" dirty="0">
                        <a:solidFill>
                          <a:srgbClr val="002060"/>
                        </a:solidFill>
                        <a:latin typeface="Meiryo UI" panose="020B0604030504040204" pitchFamily="50" charset="-128"/>
                        <a:ea typeface="Meiryo UI" panose="020B0604030504040204" pitchFamily="50" charset="-128"/>
                      </a:endParaRPr>
                    </a:p>
                    <a:p>
                      <a:pPr algn="ctr">
                        <a:lnSpc>
                          <a:spcPct val="100000"/>
                        </a:lnSpc>
                      </a:pPr>
                      <a:r>
                        <a:rPr kumimoji="1" lang="ja-JP" altLang="en-US" sz="1600" b="0" dirty="0">
                          <a:solidFill>
                            <a:srgbClr val="002060"/>
                          </a:solidFill>
                          <a:latin typeface="Meiryo UI" panose="020B0604030504040204" pitchFamily="50" charset="-128"/>
                          <a:ea typeface="Meiryo UI" panose="020B0604030504040204" pitchFamily="50" charset="-128"/>
                        </a:rPr>
                        <a:t>で利用登録を行うと、</a:t>
                      </a:r>
                      <a:endParaRPr kumimoji="1" lang="en-US" altLang="ja-JP" sz="1600" b="0" dirty="0">
                        <a:solidFill>
                          <a:srgbClr val="002060"/>
                        </a:solidFill>
                        <a:latin typeface="Meiryo UI" panose="020B0604030504040204" pitchFamily="50" charset="-128"/>
                        <a:ea typeface="Meiryo UI" panose="020B0604030504040204" pitchFamily="50" charset="-128"/>
                      </a:endParaRPr>
                    </a:p>
                    <a:p>
                      <a:pPr algn="ctr">
                        <a:lnSpc>
                          <a:spcPct val="100000"/>
                        </a:lnSpc>
                      </a:pPr>
                      <a:r>
                        <a:rPr kumimoji="1" lang="ja-JP" altLang="en-US" sz="1600" b="0" dirty="0">
                          <a:solidFill>
                            <a:srgbClr val="002060"/>
                          </a:solidFill>
                          <a:latin typeface="Meiryo UI" panose="020B0604030504040204" pitchFamily="50" charset="-128"/>
                          <a:ea typeface="Meiryo UI" panose="020B0604030504040204" pitchFamily="50" charset="-128"/>
                        </a:rPr>
                        <a:t>公の施設グループは</a:t>
                      </a:r>
                      <a:endParaRPr kumimoji="1" lang="en-US" altLang="ja-JP" sz="1600" b="0" dirty="0">
                        <a:solidFill>
                          <a:srgbClr val="002060"/>
                        </a:solidFill>
                        <a:latin typeface="Meiryo UI" panose="020B0604030504040204" pitchFamily="50" charset="-128"/>
                        <a:ea typeface="Meiryo UI" panose="020B0604030504040204" pitchFamily="50" charset="-128"/>
                      </a:endParaRPr>
                    </a:p>
                    <a:p>
                      <a:pPr algn="ctr">
                        <a:lnSpc>
                          <a:spcPct val="100000"/>
                        </a:lnSpc>
                      </a:pPr>
                      <a:r>
                        <a:rPr kumimoji="1" lang="ja-JP" altLang="en-US" sz="1600" b="0" dirty="0">
                          <a:solidFill>
                            <a:srgbClr val="002060"/>
                          </a:solidFill>
                          <a:latin typeface="Meiryo UI" panose="020B0604030504040204" pitchFamily="50" charset="-128"/>
                          <a:ea typeface="Meiryo UI" panose="020B0604030504040204" pitchFamily="50" charset="-128"/>
                        </a:rPr>
                        <a:t>ご利用できません。</a:t>
                      </a:r>
                    </a:p>
                  </a:txBody>
                  <a:tcPr/>
                </a:tc>
                <a:extLst>
                  <a:ext uri="{0D108BD9-81ED-4DB2-BD59-A6C34878D82A}">
                    <a16:rowId xmlns:a16="http://schemas.microsoft.com/office/drawing/2014/main" val="1872041016"/>
                  </a:ext>
                </a:extLst>
              </a:tr>
              <a:tr h="657034">
                <a:tc>
                  <a:txBody>
                    <a:bodyPr/>
                    <a:lstStyle/>
                    <a:p>
                      <a:pPr algn="ctr">
                        <a:lnSpc>
                          <a:spcPct val="150000"/>
                        </a:lnSpc>
                      </a:pPr>
                      <a:r>
                        <a:rPr kumimoji="1" lang="ja-JP" altLang="en-US" sz="2000" b="1" dirty="0">
                          <a:solidFill>
                            <a:srgbClr val="002060"/>
                          </a:solidFill>
                          <a:latin typeface="Meiryo UI" panose="020B0604030504040204" pitchFamily="50" charset="-128"/>
                          <a:ea typeface="Meiryo UI" panose="020B0604030504040204" pitchFamily="50" charset="-128"/>
                        </a:rPr>
                        <a:t>交流センター　（ふじみ野、鶴瀬西）</a:t>
                      </a:r>
                    </a:p>
                  </a:txBody>
                  <a:tcPr/>
                </a:tc>
                <a:tc vMerge="1">
                  <a:txBody>
                    <a:bodyPr/>
                    <a:lstStyle/>
                    <a:p>
                      <a:pPr algn="ctr"/>
                      <a:endParaRPr kumimoji="1" lang="ja-JP" altLang="en-US" sz="2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94611995"/>
                  </a:ext>
                </a:extLst>
              </a:tr>
              <a:tr h="650325">
                <a:tc>
                  <a:txBody>
                    <a:bodyPr/>
                    <a:lstStyle/>
                    <a:p>
                      <a:pPr algn="ctr">
                        <a:lnSpc>
                          <a:spcPct val="150000"/>
                        </a:lnSpc>
                      </a:pPr>
                      <a:r>
                        <a:rPr kumimoji="1" lang="ja-JP" altLang="en-US" sz="2000" b="1" dirty="0">
                          <a:solidFill>
                            <a:srgbClr val="002060"/>
                          </a:solidFill>
                          <a:latin typeface="Meiryo UI" panose="020B0604030504040204" pitchFamily="50" charset="-128"/>
                          <a:ea typeface="Meiryo UI" panose="020B0604030504040204" pitchFamily="50" charset="-128"/>
                        </a:rPr>
                        <a:t>コミュニティセンター　（みずほ台、針ヶ谷、鶴瀬）</a:t>
                      </a:r>
                    </a:p>
                  </a:txBody>
                  <a:tcPr/>
                </a:tc>
                <a:tc vMerge="1">
                  <a:txBody>
                    <a:bodyPr/>
                    <a:lstStyle/>
                    <a:p>
                      <a:pPr algn="ctr"/>
                      <a:endParaRPr kumimoji="1" lang="ja-JP" altLang="en-US" sz="2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00743185"/>
                  </a:ext>
                </a:extLst>
              </a:tr>
              <a:tr h="495211">
                <a:tc>
                  <a:txBody>
                    <a:bodyPr/>
                    <a:lstStyle/>
                    <a:p>
                      <a:pPr algn="ctr">
                        <a:lnSpc>
                          <a:spcPct val="150000"/>
                        </a:lnSpc>
                      </a:pPr>
                      <a:r>
                        <a:rPr kumimoji="1" lang="ja-JP" altLang="en-US" sz="2000" b="1" dirty="0">
                          <a:solidFill>
                            <a:srgbClr val="002060"/>
                          </a:solidFill>
                          <a:latin typeface="Meiryo UI" panose="020B0604030504040204" pitchFamily="50" charset="-128"/>
                          <a:ea typeface="Meiryo UI" panose="020B0604030504040204" pitchFamily="50" charset="-128"/>
                        </a:rPr>
                        <a:t>南畑ふれあいプラザ　、　ピアザ☆ふじみ</a:t>
                      </a:r>
                      <a:r>
                        <a:rPr kumimoji="1" lang="en-US" altLang="ja-JP" sz="2000" b="1" dirty="0">
                          <a:solidFill>
                            <a:srgbClr val="002060"/>
                          </a:solidFill>
                          <a:latin typeface="Meiryo UI" panose="020B0604030504040204" pitchFamily="50" charset="-128"/>
                          <a:ea typeface="Meiryo UI" panose="020B0604030504040204" pitchFamily="50" charset="-128"/>
                        </a:rPr>
                        <a:t>※</a:t>
                      </a:r>
                      <a:endParaRPr kumimoji="1" lang="ja-JP" altLang="en-US" sz="2000" b="1" dirty="0">
                        <a:solidFill>
                          <a:srgbClr val="002060"/>
                        </a:solidFill>
                        <a:latin typeface="Meiryo UI" panose="020B0604030504040204" pitchFamily="50" charset="-128"/>
                        <a:ea typeface="Meiryo UI" panose="020B0604030504040204" pitchFamily="50" charset="-128"/>
                      </a:endParaRPr>
                    </a:p>
                  </a:txBody>
                  <a:tcPr/>
                </a:tc>
                <a:tc vMerge="1">
                  <a:txBody>
                    <a:bodyPr/>
                    <a:lstStyle/>
                    <a:p>
                      <a:pPr algn="ctr"/>
                      <a:endParaRPr kumimoji="1" lang="ja-JP" altLang="en-US" sz="2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01917136"/>
                  </a:ext>
                </a:extLst>
              </a:tr>
              <a:tr h="538961">
                <a:tc>
                  <a:txBody>
                    <a:bodyPr/>
                    <a:lstStyle/>
                    <a:p>
                      <a:pPr algn="ctr">
                        <a:lnSpc>
                          <a:spcPct val="150000"/>
                        </a:lnSpc>
                      </a:pPr>
                      <a:r>
                        <a:rPr kumimoji="1" lang="ja-JP" altLang="en-US" sz="2000" b="1" dirty="0">
                          <a:solidFill>
                            <a:schemeClr val="tx1"/>
                          </a:solidFill>
                          <a:latin typeface="Meiryo UI" panose="020B0604030504040204" pitchFamily="50" charset="-128"/>
                          <a:ea typeface="Meiryo UI" panose="020B0604030504040204" pitchFamily="50" charset="-128"/>
                        </a:rPr>
                        <a:t>みずほ台中央公園交流施設</a:t>
                      </a:r>
                    </a:p>
                  </a:txBody>
                  <a:tcPr>
                    <a:solidFill>
                      <a:schemeClr val="accent5">
                        <a:lumMod val="20000"/>
                        <a:lumOff val="80000"/>
                      </a:schemeClr>
                    </a:solidFill>
                  </a:tcPr>
                </a:tc>
                <a:tc>
                  <a:txBody>
                    <a:bodyPr/>
                    <a:lstStyle/>
                    <a:p>
                      <a:pPr algn="ctr">
                        <a:lnSpc>
                          <a:spcPct val="150000"/>
                        </a:lnSpc>
                      </a:pPr>
                      <a:r>
                        <a:rPr kumimoji="1" lang="ja-JP" altLang="en-US" sz="2000" b="1" dirty="0">
                          <a:solidFill>
                            <a:schemeClr val="tx1"/>
                          </a:solidFill>
                          <a:latin typeface="Meiryo UI" panose="020B0604030504040204" pitchFamily="50" charset="-128"/>
                          <a:ea typeface="Meiryo UI" panose="020B0604030504040204" pitchFamily="50" charset="-128"/>
                        </a:rPr>
                        <a:t>交流施設グループ</a:t>
                      </a:r>
                    </a:p>
                  </a:txBody>
                  <a:tcPr>
                    <a:solidFill>
                      <a:schemeClr val="accent5">
                        <a:lumMod val="20000"/>
                        <a:lumOff val="80000"/>
                      </a:schemeClr>
                    </a:solidFill>
                  </a:tcPr>
                </a:tc>
                <a:extLst>
                  <a:ext uri="{0D108BD9-81ED-4DB2-BD59-A6C34878D82A}">
                    <a16:rowId xmlns:a16="http://schemas.microsoft.com/office/drawing/2014/main" val="1402584915"/>
                  </a:ext>
                </a:extLst>
              </a:tr>
            </a:tbl>
          </a:graphicData>
        </a:graphic>
      </p:graphicFrame>
      <p:sp>
        <p:nvSpPr>
          <p:cNvPr id="20" name="正方形/長方形 19">
            <a:extLst>
              <a:ext uri="{FF2B5EF4-FFF2-40B4-BE49-F238E27FC236}">
                <a16:creationId xmlns:a16="http://schemas.microsoft.com/office/drawing/2014/main" id="{0E9ED0FC-0720-716A-36CB-4739FB277B1D}"/>
              </a:ext>
            </a:extLst>
          </p:cNvPr>
          <p:cNvSpPr/>
          <p:nvPr/>
        </p:nvSpPr>
        <p:spPr>
          <a:xfrm>
            <a:off x="540000" y="1722441"/>
            <a:ext cx="10942857" cy="853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利用登録を行った施設と同じ施設グループ内の場合は、下記のとおり相互利用ができます。</a:t>
            </a:r>
            <a:endParaRPr kumimoji="1" lang="en-US" altLang="ja-JP" sz="2000" dirty="0">
              <a:solidFill>
                <a:schemeClr val="tx1"/>
              </a:solidFill>
              <a:latin typeface="Meiryo UI" panose="020B0604030504040204" pitchFamily="50" charset="-128"/>
              <a:ea typeface="Meiryo UI" panose="020B0604030504040204" pitchFamily="50" charset="-128"/>
            </a:endParaRPr>
          </a:p>
          <a:p>
            <a:r>
              <a:rPr kumimoji="1" lang="ja-JP" altLang="en-US" sz="2000" dirty="0">
                <a:solidFill>
                  <a:schemeClr val="tx1"/>
                </a:solidFill>
                <a:latin typeface="Meiryo UI" panose="020B0604030504040204" pitchFamily="50" charset="-128"/>
                <a:ea typeface="Meiryo UI" panose="020B0604030504040204" pitchFamily="50" charset="-128"/>
              </a:rPr>
              <a:t>工事期間中、</a:t>
            </a:r>
            <a:r>
              <a:rPr kumimoji="1" lang="ja-JP" altLang="en-US" sz="2000" b="1" u="sng" dirty="0">
                <a:solidFill>
                  <a:srgbClr val="002060"/>
                </a:solidFill>
                <a:latin typeface="Meiryo UI" panose="020B0604030504040204" pitchFamily="50" charset="-128"/>
                <a:ea typeface="Meiryo UI" panose="020B0604030504040204" pitchFamily="50" charset="-128"/>
              </a:rPr>
              <a:t>公の施設グループ内の施設</a:t>
            </a:r>
            <a:r>
              <a:rPr kumimoji="1" lang="ja-JP" altLang="en-US" sz="2000" dirty="0">
                <a:solidFill>
                  <a:schemeClr val="tx1"/>
                </a:solidFill>
                <a:latin typeface="Meiryo UI" panose="020B0604030504040204" pitchFamily="50" charset="-128"/>
                <a:ea typeface="Meiryo UI" panose="020B0604030504040204" pitchFamily="50" charset="-128"/>
              </a:rPr>
              <a:t>で活動する団体は、みずほ台コミュニティセンター</a:t>
            </a:r>
            <a:endParaRPr kumimoji="1" lang="en-US" altLang="ja-JP" sz="2000" dirty="0">
              <a:solidFill>
                <a:schemeClr val="tx1"/>
              </a:solidFill>
              <a:latin typeface="Meiryo UI" panose="020B0604030504040204" pitchFamily="50" charset="-128"/>
              <a:ea typeface="Meiryo UI" panose="020B0604030504040204" pitchFamily="50" charset="-128"/>
            </a:endParaRPr>
          </a:p>
          <a:p>
            <a:r>
              <a:rPr kumimoji="1" lang="ja-JP" altLang="en-US" sz="2000" dirty="0">
                <a:solidFill>
                  <a:schemeClr val="tx1"/>
                </a:solidFill>
                <a:latin typeface="Meiryo UI" panose="020B0604030504040204" pitchFamily="50" charset="-128"/>
                <a:ea typeface="Meiryo UI" panose="020B0604030504040204" pitchFamily="50" charset="-128"/>
              </a:rPr>
              <a:t>窓口に更新の書類をご提出くださるようお願いいたします。</a:t>
            </a:r>
          </a:p>
        </p:txBody>
      </p:sp>
      <p:sp>
        <p:nvSpPr>
          <p:cNvPr id="24" name="コンテンツ プレースホルダー 2">
            <a:extLst>
              <a:ext uri="{FF2B5EF4-FFF2-40B4-BE49-F238E27FC236}">
                <a16:creationId xmlns:a16="http://schemas.microsoft.com/office/drawing/2014/main" id="{81FB9BD4-2A9D-C50F-7912-171C9049E27A}"/>
              </a:ext>
            </a:extLst>
          </p:cNvPr>
          <p:cNvSpPr txBox="1">
            <a:spLocks/>
          </p:cNvSpPr>
          <p:nvPr/>
        </p:nvSpPr>
        <p:spPr>
          <a:xfrm>
            <a:off x="9872559" y="3878500"/>
            <a:ext cx="2943002" cy="1251270"/>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endParaRPr kumimoji="0" lang="en-US" altLang="ja-JP" sz="1600" b="1" dirty="0">
              <a:ln w="12700">
                <a:noFill/>
                <a:prstDash val="solid"/>
              </a:ln>
              <a:solidFill>
                <a:srgbClr val="FF0000"/>
              </a:solidFill>
              <a:latin typeface="Meiryo UI" panose="020B0604030504040204" pitchFamily="50" charset="-128"/>
              <a:ea typeface="Meiryo UI" panose="020B0604030504040204" pitchFamily="50" charset="-128"/>
            </a:endParaRPr>
          </a:p>
          <a:p>
            <a:pPr marL="0" indent="0" defTabSz="457200">
              <a:lnSpc>
                <a:spcPct val="100000"/>
              </a:lnSpc>
              <a:spcBef>
                <a:spcPts val="0"/>
              </a:spcBef>
              <a:spcAft>
                <a:spcPts val="0"/>
              </a:spcAft>
              <a:buClrTx/>
              <a:buSzTx/>
              <a:buFont typeface="Calibri" panose="020F0502020204030204" pitchFamily="34" charset="0"/>
              <a:buNone/>
            </a:pPr>
            <a:r>
              <a:rPr kumimoji="0" lang="ja-JP" altLang="en-US" sz="1800" b="1" dirty="0">
                <a:ln w="12700">
                  <a:noFill/>
                  <a:prstDash val="solid"/>
                </a:ln>
                <a:solidFill>
                  <a:srgbClr val="FFC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詳しくは</a:t>
            </a:r>
            <a:endParaRPr kumimoji="0" lang="en-US" altLang="ja-JP" sz="1800" b="1" dirty="0">
              <a:ln w="12700">
                <a:noFill/>
                <a:prstDash val="solid"/>
              </a:ln>
              <a:solidFill>
                <a:srgbClr val="FFC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0" indent="0" defTabSz="457200">
              <a:lnSpc>
                <a:spcPct val="100000"/>
              </a:lnSpc>
              <a:spcBef>
                <a:spcPts val="0"/>
              </a:spcBef>
              <a:spcAft>
                <a:spcPts val="0"/>
              </a:spcAft>
              <a:buClrTx/>
              <a:buSzTx/>
              <a:buFont typeface="Calibri" panose="020F0502020204030204" pitchFamily="34" charset="0"/>
              <a:buNone/>
            </a:pPr>
            <a:r>
              <a:rPr kumimoji="0" lang="ja-JP" altLang="en-US" sz="1800" b="1" dirty="0">
                <a:ln w="12700">
                  <a:noFill/>
                  <a:prstDash val="solid"/>
                </a:ln>
                <a:solidFill>
                  <a:srgbClr val="FFC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「ご利用ガイド」</a:t>
            </a:r>
            <a:endParaRPr kumimoji="0" lang="en-US" altLang="ja-JP" sz="1800" b="1" dirty="0">
              <a:ln w="12700">
                <a:noFill/>
                <a:prstDash val="solid"/>
              </a:ln>
              <a:solidFill>
                <a:srgbClr val="FFC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0" indent="0" defTabSz="457200">
              <a:lnSpc>
                <a:spcPct val="100000"/>
              </a:lnSpc>
              <a:spcBef>
                <a:spcPts val="0"/>
              </a:spcBef>
              <a:spcAft>
                <a:spcPts val="0"/>
              </a:spcAft>
              <a:buClrTx/>
              <a:buSzTx/>
              <a:buFont typeface="Calibri" panose="020F0502020204030204" pitchFamily="34" charset="0"/>
              <a:buNone/>
            </a:pPr>
            <a:r>
              <a:rPr kumimoji="0" lang="ja-JP" altLang="en-US" sz="1800" b="1" dirty="0">
                <a:ln w="12700">
                  <a:noFill/>
                  <a:prstDash val="solid"/>
                </a:ln>
                <a:solidFill>
                  <a:srgbClr val="FFC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をご覧ください</a:t>
            </a:r>
          </a:p>
        </p:txBody>
      </p:sp>
      <p:sp>
        <p:nvSpPr>
          <p:cNvPr id="25" name="右矢印 1">
            <a:extLst>
              <a:ext uri="{FF2B5EF4-FFF2-40B4-BE49-F238E27FC236}">
                <a16:creationId xmlns:a16="http://schemas.microsoft.com/office/drawing/2014/main" id="{F50CB58C-70DC-73F0-90A3-209782B5F475}"/>
              </a:ext>
            </a:extLst>
          </p:cNvPr>
          <p:cNvSpPr/>
          <p:nvPr/>
        </p:nvSpPr>
        <p:spPr>
          <a:xfrm rot="3195499">
            <a:off x="10158399" y="5191833"/>
            <a:ext cx="581607" cy="35968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1006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371600" y="1126773"/>
            <a:ext cx="108204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629664" y="2905575"/>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11180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291177" y="5354893"/>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FAD953B9-B5F2-0F17-A7F1-F04804E44FD0}"/>
              </a:ext>
            </a:extLst>
          </p:cNvPr>
          <p:cNvSpPr/>
          <p:nvPr/>
        </p:nvSpPr>
        <p:spPr>
          <a:xfrm>
            <a:off x="136440" y="10246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3</a:t>
            </a:r>
            <a:r>
              <a:rPr kumimoji="1" lang="en-US" altLang="ja-JP" sz="4000" b="1" dirty="0">
                <a:latin typeface="Meiryo UI" panose="020B0604030504040204" pitchFamily="50" charset="-128"/>
                <a:ea typeface="Meiryo UI" panose="020B0604030504040204" pitchFamily="50" charset="-128"/>
              </a:rPr>
              <a:t>-3</a:t>
            </a:r>
          </a:p>
        </p:txBody>
      </p:sp>
      <p:sp>
        <p:nvSpPr>
          <p:cNvPr id="8" name="タイトル 1">
            <a:extLst>
              <a:ext uri="{FF2B5EF4-FFF2-40B4-BE49-F238E27FC236}">
                <a16:creationId xmlns:a16="http://schemas.microsoft.com/office/drawing/2014/main" id="{66607DFE-CF86-5AAA-DF2D-8A19BF0E8BF9}"/>
              </a:ext>
            </a:extLst>
          </p:cNvPr>
          <p:cNvSpPr txBox="1">
            <a:spLocks/>
          </p:cNvSpPr>
          <p:nvPr/>
        </p:nvSpPr>
        <p:spPr>
          <a:xfrm>
            <a:off x="1874613" y="241305"/>
            <a:ext cx="8470383"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latin typeface="Meiryo UI" panose="020B0604030504040204" pitchFamily="50" charset="-128"/>
                <a:ea typeface="Meiryo UI" panose="020B0604030504040204" pitchFamily="50" charset="-128"/>
              </a:rPr>
              <a:t>休館期間中の問い合わせ先等について</a:t>
            </a:r>
          </a:p>
        </p:txBody>
      </p:sp>
      <p:sp>
        <p:nvSpPr>
          <p:cNvPr id="3" name="コンテンツ プレースホルダー 2">
            <a:extLst>
              <a:ext uri="{FF2B5EF4-FFF2-40B4-BE49-F238E27FC236}">
                <a16:creationId xmlns:a16="http://schemas.microsoft.com/office/drawing/2014/main" id="{D7E29494-4764-FD12-28F3-00D51DF55F53}"/>
              </a:ext>
            </a:extLst>
          </p:cNvPr>
          <p:cNvSpPr txBox="1">
            <a:spLocks/>
          </p:cNvSpPr>
          <p:nvPr/>
        </p:nvSpPr>
        <p:spPr>
          <a:xfrm>
            <a:off x="306246" y="1265613"/>
            <a:ext cx="8642350"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rgbClr val="FF0000"/>
                </a:solidFill>
                <a:latin typeface="Meiryo UI" panose="020B0604030504040204" pitchFamily="50" charset="-128"/>
                <a:ea typeface="Meiryo UI" panose="020B0604030504040204" pitchFamily="50" charset="-128"/>
              </a:rPr>
              <a:t>▶　休館期間中の施設予約等についての問い合わせ先</a:t>
            </a:r>
            <a:endParaRPr kumimoji="0" lang="ja-JP" altLang="en-US" sz="2400" b="1" dirty="0">
              <a:ln w="12700">
                <a:noFill/>
                <a:prstDash val="solid"/>
              </a:ln>
              <a:solidFill>
                <a:srgbClr val="FF000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332E3737-5930-284D-B239-51673D7B53C2}"/>
              </a:ext>
            </a:extLst>
          </p:cNvPr>
          <p:cNvSpPr/>
          <p:nvPr/>
        </p:nvSpPr>
        <p:spPr>
          <a:xfrm>
            <a:off x="535954" y="1672451"/>
            <a:ext cx="10107638" cy="947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latin typeface="Meiryo UI" panose="020B0604030504040204" pitchFamily="50" charset="-128"/>
                <a:ea typeface="Meiryo UI" panose="020B0604030504040204" pitchFamily="50" charset="-128"/>
              </a:rPr>
              <a:t>鶴瀬西交流センター　　　</a:t>
            </a:r>
            <a:r>
              <a:rPr kumimoji="1" lang="ja-JP" altLang="en-US" b="1" dirty="0">
                <a:solidFill>
                  <a:schemeClr val="tx1"/>
                </a:solidFill>
                <a:latin typeface="Meiryo UI" panose="020B0604030504040204" pitchFamily="50" charset="-128"/>
                <a:ea typeface="Meiryo UI" panose="020B0604030504040204" pitchFamily="50" charset="-128"/>
              </a:rPr>
              <a:t>富士見市</a:t>
            </a:r>
            <a:r>
              <a:rPr kumimoji="1" lang="zh-TW" altLang="en-US" b="1" dirty="0">
                <a:solidFill>
                  <a:schemeClr val="tx1"/>
                </a:solidFill>
                <a:latin typeface="Meiryo UI" panose="020B0604030504040204" pitchFamily="50" charset="-128"/>
                <a:ea typeface="Meiryo UI" panose="020B0604030504040204" pitchFamily="50" charset="-128"/>
              </a:rPr>
              <a:t>大字鶴馬</a:t>
            </a:r>
            <a:r>
              <a:rPr kumimoji="1" lang="en-US" altLang="zh-TW" b="1" dirty="0">
                <a:solidFill>
                  <a:schemeClr val="tx1"/>
                </a:solidFill>
                <a:latin typeface="Meiryo UI" panose="020B0604030504040204" pitchFamily="50" charset="-128"/>
                <a:ea typeface="Meiryo UI" panose="020B0604030504040204" pitchFamily="50" charset="-128"/>
              </a:rPr>
              <a:t>3575</a:t>
            </a:r>
            <a:r>
              <a:rPr kumimoji="1" lang="zh-TW" altLang="en-US" b="1" dirty="0">
                <a:solidFill>
                  <a:schemeClr val="tx1"/>
                </a:solidFill>
                <a:latin typeface="Meiryo UI" panose="020B0604030504040204" pitchFamily="50" charset="-128"/>
                <a:ea typeface="Meiryo UI" panose="020B0604030504040204" pitchFamily="50" charset="-128"/>
              </a:rPr>
              <a:t>番地</a:t>
            </a:r>
            <a:r>
              <a:rPr kumimoji="1" lang="en-US" altLang="zh-TW" b="1" dirty="0">
                <a:solidFill>
                  <a:schemeClr val="tx1"/>
                </a:solidFill>
                <a:latin typeface="Meiryo UI" panose="020B0604030504040204" pitchFamily="50" charset="-128"/>
                <a:ea typeface="Meiryo UI" panose="020B0604030504040204" pitchFamily="50" charset="-128"/>
              </a:rPr>
              <a:t>1</a:t>
            </a:r>
            <a:r>
              <a:rPr kumimoji="1" lang="ja-JP" altLang="en-US" b="1" dirty="0">
                <a:solidFill>
                  <a:schemeClr val="tx1"/>
                </a:solidFill>
                <a:latin typeface="Meiryo UI" panose="020B0604030504040204" pitchFamily="50" charset="-128"/>
                <a:ea typeface="Meiryo UI" panose="020B0604030504040204" pitchFamily="50" charset="-128"/>
              </a:rPr>
              <a:t>　</a:t>
            </a:r>
            <a:endParaRPr kumimoji="1" lang="en-US" altLang="ja-JP" b="1" dirty="0">
              <a:solidFill>
                <a:schemeClr val="tx1"/>
              </a:solidFill>
              <a:latin typeface="Meiryo UI" panose="020B0604030504040204" pitchFamily="50" charset="-128"/>
              <a:ea typeface="Meiryo UI" panose="020B0604030504040204" pitchFamily="50" charset="-128"/>
            </a:endParaRPr>
          </a:p>
          <a:p>
            <a:r>
              <a:rPr kumimoji="1" lang="ja-JP" altLang="en-US" sz="2400" b="1" dirty="0">
                <a:solidFill>
                  <a:schemeClr val="tx1"/>
                </a:solidFill>
                <a:latin typeface="Meiryo UI" panose="020B0604030504040204" pitchFamily="50" charset="-128"/>
                <a:ea typeface="Meiryo UI" panose="020B0604030504040204" pitchFamily="50" charset="-128"/>
              </a:rPr>
              <a:t>☎０４９－２５１－２７９１</a:t>
            </a:r>
            <a:r>
              <a:rPr kumimoji="1" lang="ja-JP" altLang="en-US" b="1" dirty="0">
                <a:solidFill>
                  <a:schemeClr val="tx1"/>
                </a:solidFill>
                <a:latin typeface="Meiryo UI" panose="020B0604030504040204" pitchFamily="50" charset="-128"/>
                <a:ea typeface="Meiryo UI" panose="020B0604030504040204" pitchFamily="50" charset="-128"/>
              </a:rPr>
              <a:t>（平日：午前</a:t>
            </a:r>
            <a:r>
              <a:rPr kumimoji="1" lang="en-US" altLang="ja-JP" b="1" dirty="0">
                <a:solidFill>
                  <a:schemeClr val="tx1"/>
                </a:solidFill>
                <a:latin typeface="Meiryo UI" panose="020B0604030504040204" pitchFamily="50" charset="-128"/>
                <a:ea typeface="Meiryo UI" panose="020B0604030504040204" pitchFamily="50" charset="-128"/>
              </a:rPr>
              <a:t>9</a:t>
            </a:r>
            <a:r>
              <a:rPr kumimoji="1" lang="ja-JP" altLang="en-US" b="1" dirty="0">
                <a:solidFill>
                  <a:schemeClr val="tx1"/>
                </a:solidFill>
                <a:latin typeface="Meiryo UI" panose="020B0604030504040204" pitchFamily="50" charset="-128"/>
                <a:ea typeface="Meiryo UI" panose="020B0604030504040204" pitchFamily="50" charset="-128"/>
              </a:rPr>
              <a:t>時から午後</a:t>
            </a:r>
            <a:r>
              <a:rPr kumimoji="1" lang="en-US" altLang="ja-JP" b="1" dirty="0">
                <a:solidFill>
                  <a:schemeClr val="tx1"/>
                </a:solidFill>
                <a:latin typeface="Meiryo UI" panose="020B0604030504040204" pitchFamily="50" charset="-128"/>
                <a:ea typeface="Meiryo UI" panose="020B0604030504040204" pitchFamily="50" charset="-128"/>
              </a:rPr>
              <a:t>5</a:t>
            </a:r>
            <a:r>
              <a:rPr kumimoji="1" lang="ja-JP" altLang="en-US" b="1" dirty="0">
                <a:solidFill>
                  <a:schemeClr val="tx1"/>
                </a:solidFill>
                <a:latin typeface="Meiryo UI" panose="020B0604030504040204" pitchFamily="50" charset="-128"/>
                <a:ea typeface="Meiryo UI" panose="020B0604030504040204" pitchFamily="50" charset="-128"/>
              </a:rPr>
              <a:t>時まで）</a:t>
            </a:r>
          </a:p>
        </p:txBody>
      </p:sp>
      <p:sp>
        <p:nvSpPr>
          <p:cNvPr id="5" name="正方形/長方形 4">
            <a:extLst>
              <a:ext uri="{FF2B5EF4-FFF2-40B4-BE49-F238E27FC236}">
                <a16:creationId xmlns:a16="http://schemas.microsoft.com/office/drawing/2014/main" id="{9074B836-497A-A754-F1CD-D21FA7234943}"/>
              </a:ext>
            </a:extLst>
          </p:cNvPr>
          <p:cNvSpPr/>
          <p:nvPr/>
        </p:nvSpPr>
        <p:spPr>
          <a:xfrm>
            <a:off x="3377617" y="2036711"/>
            <a:ext cx="5024450"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5BF1BDBA-B1FC-C063-2C54-D592494A7878}"/>
              </a:ext>
            </a:extLst>
          </p:cNvPr>
          <p:cNvSpPr txBox="1"/>
          <p:nvPr/>
        </p:nvSpPr>
        <p:spPr>
          <a:xfrm>
            <a:off x="306246" y="3041329"/>
            <a:ext cx="11885754" cy="1231106"/>
          </a:xfrm>
          <a:prstGeom prst="rect">
            <a:avLst/>
          </a:prstGeom>
          <a:noFill/>
        </p:spPr>
        <p:txBody>
          <a:bodyPr wrap="square">
            <a:spAutoFit/>
          </a:bodyPr>
          <a:lstStyle/>
          <a:p>
            <a:pPr algn="l"/>
            <a:endParaRPr lang="ja-JP" altLang="en-US" sz="1400" b="0" i="0" u="none" strike="noStrike" baseline="0" dirty="0">
              <a:latin typeface="メイリオ" panose="020B0604030504040204" pitchFamily="50" charset="-128"/>
              <a:ea typeface="メイリオ" panose="020B0604030504040204" pitchFamily="50" charset="-128"/>
            </a:endParaRPr>
          </a:p>
          <a:p>
            <a:r>
              <a:rPr lang="ja-JP" altLang="en-US" sz="1400" b="0" i="0" u="none" strike="noStrike" baseline="0" dirty="0">
                <a:latin typeface="メイリオ" panose="020B0604030504040204" pitchFamily="50" charset="-128"/>
                <a:ea typeface="メイリオ" panose="020B0604030504040204" pitchFamily="50" charset="-128"/>
              </a:rPr>
              <a:t> </a:t>
            </a:r>
            <a:r>
              <a:rPr lang="ja-JP" altLang="en-US" sz="2000" b="0" i="0" u="none" strike="noStrike" baseline="0" dirty="0">
                <a:latin typeface="Meiryo UI" panose="020B0604030504040204" pitchFamily="50" charset="-128"/>
                <a:ea typeface="Meiryo UI" panose="020B0604030504040204" pitchFamily="50" charset="-128"/>
              </a:rPr>
              <a:t>〇令和</a:t>
            </a:r>
            <a:r>
              <a:rPr lang="en-US" altLang="ja-JP" sz="2000" b="0" i="0" u="none" strike="noStrike" baseline="0" dirty="0">
                <a:latin typeface="Meiryo UI" panose="020B0604030504040204" pitchFamily="50" charset="-128"/>
                <a:ea typeface="Meiryo UI" panose="020B0604030504040204" pitchFamily="50" charset="-128"/>
              </a:rPr>
              <a:t>8</a:t>
            </a:r>
            <a:r>
              <a:rPr lang="ja-JP" altLang="en-US" sz="2000" b="0" i="0" u="none" strike="noStrike" baseline="0" dirty="0">
                <a:latin typeface="Meiryo UI" panose="020B0604030504040204" pitchFamily="50" charset="-128"/>
                <a:ea typeface="Meiryo UI" panose="020B0604030504040204" pitchFamily="50" charset="-128"/>
              </a:rPr>
              <a:t>年</a:t>
            </a:r>
            <a:r>
              <a:rPr lang="en-US" altLang="ja-JP" sz="2000" b="0" i="0" u="none" strike="noStrike" baseline="0" dirty="0">
                <a:latin typeface="Meiryo UI" panose="020B0604030504040204" pitchFamily="50" charset="-128"/>
                <a:ea typeface="Meiryo UI" panose="020B0604030504040204" pitchFamily="50" charset="-128"/>
              </a:rPr>
              <a:t>4</a:t>
            </a:r>
            <a:r>
              <a:rPr lang="ja-JP" altLang="en-US" sz="2000" b="0" i="0" u="none" strike="noStrike" baseline="0" dirty="0">
                <a:latin typeface="Meiryo UI" panose="020B0604030504040204" pitchFamily="50" charset="-128"/>
                <a:ea typeface="Meiryo UI" panose="020B0604030504040204" pitchFamily="50" charset="-128"/>
              </a:rPr>
              <a:t>月</a:t>
            </a:r>
            <a:r>
              <a:rPr lang="en-US" altLang="ja-JP" sz="2000" b="0" i="0" u="none" strike="noStrike" baseline="0" dirty="0">
                <a:latin typeface="Meiryo UI" panose="020B0604030504040204" pitchFamily="50" charset="-128"/>
                <a:ea typeface="Meiryo UI" panose="020B0604030504040204" pitchFamily="50" charset="-128"/>
              </a:rPr>
              <a:t>1</a:t>
            </a:r>
            <a:r>
              <a:rPr lang="ja-JP" altLang="en-US" sz="2000" b="0" i="0" u="none" strike="noStrike" baseline="0" dirty="0">
                <a:latin typeface="Meiryo UI" panose="020B0604030504040204" pitchFamily="50" charset="-128"/>
                <a:ea typeface="Meiryo UI" panose="020B0604030504040204" pitchFamily="50" charset="-128"/>
              </a:rPr>
              <a:t>日利用分から施設利用料金が改定されます。令和９年度以降のみずほ台コミュニティセンターの</a:t>
            </a:r>
            <a:endParaRPr lang="en-US" altLang="ja-JP" sz="2000" b="0" i="0" u="none" strike="noStrike" baseline="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施設利用料金は、長寿命化改修工事後、部屋の面積等が一部変更となることから、再度、算定いたします。</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決まり次第、改めて市ホームページ等でご案内いたしますので、ご了承ください。</a:t>
            </a:r>
          </a:p>
        </p:txBody>
      </p:sp>
      <p:sp>
        <p:nvSpPr>
          <p:cNvPr id="10" name="コンテンツ プレースホルダー 2">
            <a:extLst>
              <a:ext uri="{FF2B5EF4-FFF2-40B4-BE49-F238E27FC236}">
                <a16:creationId xmlns:a16="http://schemas.microsoft.com/office/drawing/2014/main" id="{25E1D785-4DDA-650B-03C3-E674A7B08A3C}"/>
              </a:ext>
            </a:extLst>
          </p:cNvPr>
          <p:cNvSpPr txBox="1">
            <a:spLocks/>
          </p:cNvSpPr>
          <p:nvPr/>
        </p:nvSpPr>
        <p:spPr>
          <a:xfrm>
            <a:off x="306246" y="2769394"/>
            <a:ext cx="8642350"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rgbClr val="FF0000"/>
                </a:solidFill>
                <a:latin typeface="Meiryo UI" panose="020B0604030504040204" pitchFamily="50" charset="-128"/>
                <a:ea typeface="Meiryo UI" panose="020B0604030504040204" pitchFamily="50" charset="-128"/>
              </a:rPr>
              <a:t>▶　令和９年度以降の施設利用料金や利用登録等について</a:t>
            </a:r>
            <a:endParaRPr kumimoji="0" lang="ja-JP" altLang="en-US" sz="2400" b="1" dirty="0">
              <a:ln w="12700">
                <a:noFill/>
                <a:prstDash val="solid"/>
              </a:ln>
              <a:solidFill>
                <a:srgbClr val="FF000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D518F8AF-5F5E-0F51-7DD1-5FCF17A73595}"/>
              </a:ext>
            </a:extLst>
          </p:cNvPr>
          <p:cNvSpPr txBox="1"/>
          <p:nvPr/>
        </p:nvSpPr>
        <p:spPr>
          <a:xfrm>
            <a:off x="306246" y="4240218"/>
            <a:ext cx="11885754" cy="923330"/>
          </a:xfrm>
          <a:prstGeom prst="rect">
            <a:avLst/>
          </a:prstGeom>
          <a:noFill/>
        </p:spPr>
        <p:txBody>
          <a:bodyPr wrap="square">
            <a:spAutoFit/>
          </a:bodyPr>
          <a:lstStyle/>
          <a:p>
            <a:pPr algn="l"/>
            <a:endParaRPr lang="ja-JP" altLang="en-US" sz="1400" b="0" i="0" u="none" strike="noStrike" baseline="0" dirty="0">
              <a:latin typeface="メイリオ" panose="020B0604030504040204" pitchFamily="50" charset="-128"/>
              <a:ea typeface="メイリオ" panose="020B0604030504040204" pitchFamily="50" charset="-128"/>
            </a:endParaRPr>
          </a:p>
          <a:p>
            <a:r>
              <a:rPr lang="ja-JP" altLang="en-US" sz="1400" b="0" i="0" u="none" strike="noStrike" baseline="0" dirty="0">
                <a:latin typeface="メイリオ" panose="020B0604030504040204" pitchFamily="50" charset="-128"/>
                <a:ea typeface="メイリオ" panose="020B0604030504040204" pitchFamily="50" charset="-128"/>
              </a:rPr>
              <a:t> </a:t>
            </a:r>
            <a:r>
              <a:rPr lang="ja-JP" altLang="en-US" sz="2000" b="0" i="0" u="none" strike="noStrike" baseline="0" dirty="0">
                <a:latin typeface="Meiryo UI" panose="020B0604030504040204" pitchFamily="50" charset="-128"/>
                <a:ea typeface="Meiryo UI" panose="020B0604030504040204" pitchFamily="50" charset="-128"/>
              </a:rPr>
              <a:t>〇令和９年度の利用団体登録の更新につきましては、令和８年</a:t>
            </a:r>
            <a:r>
              <a:rPr lang="en-US" altLang="ja-JP" sz="2000" b="0" i="0" u="none" strike="noStrike" baseline="0" dirty="0">
                <a:latin typeface="Meiryo UI" panose="020B0604030504040204" pitchFamily="50" charset="-128"/>
                <a:ea typeface="Meiryo UI" panose="020B0604030504040204" pitchFamily="50" charset="-128"/>
              </a:rPr>
              <a:t>11</a:t>
            </a:r>
            <a:r>
              <a:rPr lang="ja-JP" altLang="en-US" sz="2000" b="0" i="0" u="none" strike="noStrike" baseline="0" dirty="0">
                <a:latin typeface="Meiryo UI" panose="020B0604030504040204" pitchFamily="50" charset="-128"/>
                <a:ea typeface="Meiryo UI" panose="020B0604030504040204" pitchFamily="50" charset="-128"/>
              </a:rPr>
              <a:t>～</a:t>
            </a:r>
            <a:r>
              <a:rPr lang="en-US" altLang="ja-JP" sz="2000" b="0" i="0" u="none" strike="noStrike" baseline="0" dirty="0">
                <a:latin typeface="Meiryo UI" panose="020B0604030504040204" pitchFamily="50" charset="-128"/>
                <a:ea typeface="Meiryo UI" panose="020B0604030504040204" pitchFamily="50" charset="-128"/>
              </a:rPr>
              <a:t>12</a:t>
            </a:r>
            <a:r>
              <a:rPr lang="ja-JP" altLang="en-US" sz="2000" b="0" i="0" u="none" strike="noStrike" baseline="0" dirty="0">
                <a:latin typeface="Meiryo UI" panose="020B0604030504040204" pitchFamily="50" charset="-128"/>
                <a:ea typeface="Meiryo UI" panose="020B0604030504040204" pitchFamily="50" charset="-128"/>
              </a:rPr>
              <a:t>月頃に代表者あてに通知を送付します</a:t>
            </a:r>
            <a:endParaRPr lang="en-US" altLang="ja-JP" sz="2000" b="0" i="0" u="none" strike="noStrike" baseline="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lang="ja-JP" altLang="en-US" sz="2000" b="0" i="0" u="none" strike="noStrike" baseline="0" dirty="0">
                <a:latin typeface="Meiryo UI" panose="020B0604030504040204" pitchFamily="50" charset="-128"/>
                <a:ea typeface="Meiryo UI" panose="020B0604030504040204" pitchFamily="50" charset="-128"/>
              </a:rPr>
              <a:t>ので、ご確認のうえ、ご提出くださるようお願いいたします。</a:t>
            </a:r>
            <a:r>
              <a:rPr lang="ja-JP" altLang="en-US" b="0" i="0" u="none" strike="noStrike" baseline="0" dirty="0">
                <a:latin typeface="Meiryo UI" panose="020B0604030504040204" pitchFamily="50" charset="-128"/>
                <a:ea typeface="Meiryo UI" panose="020B0604030504040204" pitchFamily="50" charset="-128"/>
              </a:rPr>
              <a:t>（みずほ台コミセンでＲ８年度の更新した団体に送付します）</a:t>
            </a:r>
            <a:endParaRPr lang="ja-JP" altLang="en-US"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AC357E2-5346-355A-130E-912DD3A55825}"/>
              </a:ext>
            </a:extLst>
          </p:cNvPr>
          <p:cNvSpPr txBox="1"/>
          <p:nvPr/>
        </p:nvSpPr>
        <p:spPr>
          <a:xfrm>
            <a:off x="306246" y="5449638"/>
            <a:ext cx="11885754" cy="523220"/>
          </a:xfrm>
          <a:prstGeom prst="rect">
            <a:avLst/>
          </a:prstGeom>
          <a:noFill/>
        </p:spPr>
        <p:txBody>
          <a:bodyPr wrap="square">
            <a:spAutoFit/>
          </a:bodyPr>
          <a:lstStyle/>
          <a:p>
            <a:pPr algn="l"/>
            <a:endParaRPr lang="ja-JP" altLang="en-US" sz="1400" b="0" i="0" u="none" strike="noStrike" baseline="0" dirty="0">
              <a:latin typeface="メイリオ" panose="020B0604030504040204" pitchFamily="50" charset="-128"/>
              <a:ea typeface="メイリオ" panose="020B0604030504040204" pitchFamily="50" charset="-128"/>
            </a:endParaRPr>
          </a:p>
          <a:p>
            <a:r>
              <a:rPr lang="ja-JP" altLang="en-US" sz="1400" b="0" i="0" u="none" strike="noStrike" baseline="0" dirty="0">
                <a:latin typeface="メイリオ" panose="020B0604030504040204" pitchFamily="50" charset="-128"/>
                <a:ea typeface="メイリオ" panose="020B0604030504040204" pitchFamily="50" charset="-128"/>
              </a:rPr>
              <a:t> </a:t>
            </a:r>
            <a:endParaRPr lang="ja-JP" altLang="en-US" sz="2000" dirty="0">
              <a:latin typeface="Meiryo UI" panose="020B0604030504040204" pitchFamily="50" charset="-128"/>
              <a:ea typeface="Meiryo UI" panose="020B0604030504040204" pitchFamily="50" charset="-128"/>
            </a:endParaRPr>
          </a:p>
        </p:txBody>
      </p:sp>
      <p:sp>
        <p:nvSpPr>
          <p:cNvPr id="14" name="コンテンツ プレースホルダー 2">
            <a:extLst>
              <a:ext uri="{FF2B5EF4-FFF2-40B4-BE49-F238E27FC236}">
                <a16:creationId xmlns:a16="http://schemas.microsoft.com/office/drawing/2014/main" id="{254BAD99-D4AB-AE38-8FDB-3B0081CF2561}"/>
              </a:ext>
            </a:extLst>
          </p:cNvPr>
          <p:cNvSpPr txBox="1">
            <a:spLocks/>
          </p:cNvSpPr>
          <p:nvPr/>
        </p:nvSpPr>
        <p:spPr>
          <a:xfrm>
            <a:off x="306246" y="5416766"/>
            <a:ext cx="8642350"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rgbClr val="FF0000"/>
                </a:solidFill>
                <a:latin typeface="Meiryo UI" panose="020B0604030504040204" pitchFamily="50" charset="-128"/>
                <a:ea typeface="Meiryo UI" panose="020B0604030504040204" pitchFamily="50" charset="-128"/>
              </a:rPr>
              <a:t>▶　今後の説明会の開催予定について</a:t>
            </a:r>
            <a:endParaRPr kumimoji="0" lang="ja-JP" altLang="en-US" sz="2400" b="1" dirty="0">
              <a:ln w="12700">
                <a:noFill/>
                <a:prstDash val="solid"/>
              </a:ln>
              <a:solidFill>
                <a:srgbClr val="FF000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2E2287C4-BCB0-2848-9ABC-BE53C2D1DE69}"/>
              </a:ext>
            </a:extLst>
          </p:cNvPr>
          <p:cNvSpPr txBox="1"/>
          <p:nvPr/>
        </p:nvSpPr>
        <p:spPr>
          <a:xfrm>
            <a:off x="395586" y="5701605"/>
            <a:ext cx="11885754" cy="615553"/>
          </a:xfrm>
          <a:prstGeom prst="rect">
            <a:avLst/>
          </a:prstGeom>
          <a:noFill/>
        </p:spPr>
        <p:txBody>
          <a:bodyPr wrap="square">
            <a:spAutoFit/>
          </a:bodyPr>
          <a:lstStyle/>
          <a:p>
            <a:pPr algn="l"/>
            <a:endParaRPr lang="ja-JP" altLang="en-US" sz="1400" b="0" i="0" u="none" strike="noStrike" baseline="0" dirty="0">
              <a:latin typeface="メイリオ" panose="020B0604030504040204" pitchFamily="50" charset="-128"/>
              <a:ea typeface="メイリオ" panose="020B0604030504040204" pitchFamily="50" charset="-128"/>
            </a:endParaRPr>
          </a:p>
          <a:p>
            <a:r>
              <a:rPr lang="ja-JP" altLang="en-US" sz="1400" b="0" i="0" u="none" strike="noStrike" baseline="0" dirty="0">
                <a:latin typeface="メイリオ" panose="020B0604030504040204" pitchFamily="50" charset="-128"/>
                <a:ea typeface="メイリオ" panose="020B0604030504040204" pitchFamily="50" charset="-128"/>
              </a:rPr>
              <a:t> </a:t>
            </a:r>
            <a:r>
              <a:rPr lang="ja-JP" altLang="en-US" sz="2000" b="0" i="0" u="none" strike="noStrike" baseline="0" dirty="0">
                <a:latin typeface="Meiryo UI" panose="020B0604030504040204" pitchFamily="50" charset="-128"/>
                <a:ea typeface="Meiryo UI" panose="020B0604030504040204" pitchFamily="50" charset="-128"/>
              </a:rPr>
              <a:t>〇令和８年１２月頃に、針ヶ谷コミュニティセンターまたは鶴瀬西交流センターにおいて開催する予定です。</a:t>
            </a:r>
            <a:endParaRPr lang="ja-JP" altLang="en-US" sz="2000" dirty="0">
              <a:latin typeface="Meiryo UI" panose="020B0604030504040204" pitchFamily="50" charset="-128"/>
              <a:ea typeface="Meiryo UI" panose="020B0604030504040204" pitchFamily="50" charset="-128"/>
            </a:endParaRPr>
          </a:p>
        </p:txBody>
      </p:sp>
      <p:sp>
        <p:nvSpPr>
          <p:cNvPr id="16" name="円形吹き出し 6">
            <a:extLst>
              <a:ext uri="{FF2B5EF4-FFF2-40B4-BE49-F238E27FC236}">
                <a16:creationId xmlns:a16="http://schemas.microsoft.com/office/drawing/2014/main" id="{69154548-EC7B-7348-0A22-9FF24D80B5B8}"/>
              </a:ext>
            </a:extLst>
          </p:cNvPr>
          <p:cNvSpPr/>
          <p:nvPr/>
        </p:nvSpPr>
        <p:spPr>
          <a:xfrm>
            <a:off x="8753167" y="877854"/>
            <a:ext cx="3213503" cy="2357200"/>
          </a:xfrm>
          <a:prstGeom prst="wedgeEllipseCallout">
            <a:avLst>
              <a:gd name="adj1" fmla="val -96635"/>
              <a:gd name="adj2" fmla="val -23957"/>
            </a:avLst>
          </a:prstGeom>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solidFill>
                  <a:schemeClr val="tx1"/>
                </a:solidFill>
                <a:latin typeface="Meiryo UI" panose="020B0604030504040204" pitchFamily="50" charset="-128"/>
                <a:ea typeface="Meiryo UI" panose="020B0604030504040204" pitchFamily="50" charset="-128"/>
              </a:rPr>
              <a:t>施設の空き状況の確認や予約申込などは</a:t>
            </a:r>
            <a:r>
              <a:rPr kumimoji="1" lang="ja-JP" altLang="en-US" sz="2000" b="1" dirty="0">
                <a:solidFill>
                  <a:schemeClr val="tx1"/>
                </a:solidFill>
                <a:latin typeface="Meiryo UI" panose="020B0604030504040204" pitchFamily="50" charset="-128"/>
                <a:ea typeface="Meiryo UI" panose="020B0604030504040204" pitchFamily="50" charset="-128"/>
              </a:rPr>
              <a:t>「富士見市公共施設予約システム」</a:t>
            </a:r>
            <a:r>
              <a:rPr kumimoji="1" lang="ja-JP" altLang="en-US" sz="2000" dirty="0">
                <a:solidFill>
                  <a:schemeClr val="tx1"/>
                </a:solidFill>
                <a:latin typeface="Meiryo UI" panose="020B0604030504040204" pitchFamily="50" charset="-128"/>
                <a:ea typeface="Meiryo UI" panose="020B0604030504040204" pitchFamily="50" charset="-128"/>
              </a:rPr>
              <a:t>をご利用ください。</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0102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371600" y="1077516"/>
            <a:ext cx="10893425"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800895" y="282189"/>
            <a:ext cx="5274462"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solidFill>
                  <a:schemeClr val="tx1"/>
                </a:solidFill>
                <a:latin typeface="Meiryo UI" panose="020B0604030504040204" pitchFamily="50" charset="-128"/>
                <a:ea typeface="Meiryo UI" panose="020B0604030504040204" pitchFamily="50" charset="-128"/>
              </a:rPr>
              <a:t>今後のスケジュール</a:t>
            </a:r>
          </a:p>
        </p:txBody>
      </p:sp>
      <p:sp>
        <p:nvSpPr>
          <p:cNvPr id="38" name="正方形/長方形 37"/>
          <p:cNvSpPr/>
          <p:nvPr/>
        </p:nvSpPr>
        <p:spPr>
          <a:xfrm>
            <a:off x="292897" y="2369164"/>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060111"/>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988423" y="5255870"/>
            <a:ext cx="10107638" cy="96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1847859036"/>
              </p:ext>
            </p:extLst>
          </p:nvPr>
        </p:nvGraphicFramePr>
        <p:xfrm>
          <a:off x="-1447186" y="2367890"/>
          <a:ext cx="13506451" cy="3952918"/>
        </p:xfrm>
        <a:graphic>
          <a:graphicData uri="http://schemas.openxmlformats.org/presentationml/2006/ole">
            <mc:AlternateContent xmlns:mc="http://schemas.openxmlformats.org/markup-compatibility/2006">
              <mc:Choice xmlns:v="urn:schemas-microsoft-com:vml" Requires="v">
                <p:oleObj name="Document" r:id="rId3" imgW="6216248" imgH="1487560" progId="Word.Document.12">
                  <p:embed/>
                </p:oleObj>
              </mc:Choice>
              <mc:Fallback>
                <p:oleObj name="Document" r:id="rId3" imgW="6216248" imgH="1487560" progId="Word.Document.12">
                  <p:embed/>
                  <p:pic>
                    <p:nvPicPr>
                      <p:cNvPr id="2" name="オブジェクト 1"/>
                      <p:cNvPicPr/>
                      <p:nvPr/>
                    </p:nvPicPr>
                    <p:blipFill>
                      <a:blip r:embed="rId4"/>
                      <a:stretch>
                        <a:fillRect/>
                      </a:stretch>
                    </p:blipFill>
                    <p:spPr>
                      <a:xfrm>
                        <a:off x="-1447186" y="2367890"/>
                        <a:ext cx="13506451" cy="3952918"/>
                      </a:xfrm>
                      <a:prstGeom prst="rect">
                        <a:avLst/>
                      </a:prstGeom>
                    </p:spPr>
                  </p:pic>
                </p:oleObj>
              </mc:Fallback>
            </mc:AlternateContent>
          </a:graphicData>
        </a:graphic>
      </p:graphicFrame>
      <p:sp>
        <p:nvSpPr>
          <p:cNvPr id="17" name="コンテンツ プレースホルダー 2"/>
          <p:cNvSpPr txBox="1">
            <a:spLocks/>
          </p:cNvSpPr>
          <p:nvPr/>
        </p:nvSpPr>
        <p:spPr>
          <a:xfrm>
            <a:off x="1800895" y="1239925"/>
            <a:ext cx="10071315" cy="795827"/>
          </a:xfrm>
          <a:prstGeom prst="rect">
            <a:avLst/>
          </a:prstGeom>
          <a:no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4000" b="1" dirty="0">
                <a:ln w="12700">
                  <a:noFill/>
                  <a:prstDash val="solid"/>
                </a:ln>
                <a:solidFill>
                  <a:schemeClr val="tx1"/>
                </a:solidFill>
                <a:latin typeface="Meiryo UI" panose="020B0604030504040204" pitchFamily="50" charset="-128"/>
                <a:ea typeface="Meiryo UI" panose="020B0604030504040204" pitchFamily="50" charset="-128"/>
              </a:rPr>
              <a:t>長寿命化改修工事までのスケジュール（予定）</a:t>
            </a:r>
            <a:endParaRPr lang="en-US" altLang="ja-JP" sz="4000" b="1" dirty="0">
              <a:ln w="12700">
                <a:noFill/>
                <a:prstDash val="solid"/>
              </a:ln>
              <a:solidFill>
                <a:schemeClr val="tx1"/>
              </a:solidFill>
              <a:latin typeface="Meiryo UI" panose="020B0604030504040204" pitchFamily="50" charset="-128"/>
              <a:ea typeface="Meiryo UI" panose="020B0604030504040204" pitchFamily="50" charset="-128"/>
            </a:endParaRPr>
          </a:p>
          <a:p>
            <a:pPr marL="0" indent="0" algn="ctr" defTabSz="457200">
              <a:lnSpc>
                <a:spcPct val="100000"/>
              </a:lnSpc>
              <a:spcBef>
                <a:spcPts val="0"/>
              </a:spcBef>
              <a:spcAft>
                <a:spcPts val="0"/>
              </a:spcAft>
              <a:buClrTx/>
              <a:buSzTx/>
              <a:buFont typeface="Calibri" panose="020F0502020204030204" pitchFamily="34" charset="0"/>
              <a:buNone/>
            </a:pPr>
            <a:r>
              <a:rPr lang="ja-JP" altLang="en-US" sz="2800" b="1" dirty="0">
                <a:ln w="12700">
                  <a:noFill/>
                  <a:prstDash val="solid"/>
                </a:ln>
                <a:solidFill>
                  <a:schemeClr val="tx1"/>
                </a:solidFill>
                <a:latin typeface="Meiryo UI" panose="020B0604030504040204" pitchFamily="50" charset="-128"/>
                <a:ea typeface="Meiryo UI" panose="020B0604030504040204" pitchFamily="50" charset="-128"/>
              </a:rPr>
              <a:t>　</a:t>
            </a:r>
            <a:endParaRPr kumimoji="0" lang="ja-JP" altLang="en-US" sz="2800" b="1" dirty="0">
              <a:ln w="12700">
                <a:noFill/>
                <a:prstDash val="solid"/>
              </a:ln>
              <a:solidFill>
                <a:schemeClr val="tx1"/>
              </a:solidFill>
              <a:latin typeface="Meiryo UI" panose="020B0604030504040204" pitchFamily="50" charset="-128"/>
              <a:ea typeface="Meiryo UI" panose="020B0604030504040204" pitchFamily="50" charset="-128"/>
            </a:endParaRPr>
          </a:p>
        </p:txBody>
      </p:sp>
      <p:sp>
        <p:nvSpPr>
          <p:cNvPr id="3" name="フローチャート: 手操作入力 2">
            <a:extLst>
              <a:ext uri="{FF2B5EF4-FFF2-40B4-BE49-F238E27FC236}">
                <a16:creationId xmlns:a16="http://schemas.microsoft.com/office/drawing/2014/main" id="{55484EC2-922C-EBA7-F0FA-A46472418688}"/>
              </a:ext>
            </a:extLst>
          </p:cNvPr>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4" name="フローチャート: 手操作入力 3">
            <a:extLst>
              <a:ext uri="{FF2B5EF4-FFF2-40B4-BE49-F238E27FC236}">
                <a16:creationId xmlns:a16="http://schemas.microsoft.com/office/drawing/2014/main" id="{39B343F2-7C48-89D7-7691-88A211D617CB}"/>
              </a:ext>
            </a:extLst>
          </p:cNvPr>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26A1D749-BBDC-9FC0-9958-554B69CC7B31}"/>
              </a:ext>
            </a:extLst>
          </p:cNvPr>
          <p:cNvSpPr/>
          <p:nvPr/>
        </p:nvSpPr>
        <p:spPr>
          <a:xfrm>
            <a:off x="136440" y="10246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3</a:t>
            </a:r>
            <a:r>
              <a:rPr kumimoji="1" lang="en-US" altLang="ja-JP" sz="4000" b="1" dirty="0">
                <a:latin typeface="Meiryo UI" panose="020B0604030504040204" pitchFamily="50" charset="-128"/>
                <a:ea typeface="Meiryo UI" panose="020B0604030504040204" pitchFamily="50" charset="-128"/>
              </a:rPr>
              <a:t>-4</a:t>
            </a:r>
          </a:p>
        </p:txBody>
      </p:sp>
    </p:spTree>
    <p:extLst>
      <p:ext uri="{BB962C8B-B14F-4D97-AF65-F5344CB8AC3E}">
        <p14:creationId xmlns:p14="http://schemas.microsoft.com/office/powerpoint/2010/main" val="2773650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877" y="3867181"/>
            <a:ext cx="3634558" cy="2157411"/>
          </a:xfrm>
          <a:prstGeom prst="rect">
            <a:avLst/>
          </a:prstGeom>
        </p:spPr>
      </p:pic>
      <p:sp>
        <p:nvSpPr>
          <p:cNvPr id="3" name="タイトル 1"/>
          <p:cNvSpPr txBox="1">
            <a:spLocks/>
          </p:cNvSpPr>
          <p:nvPr/>
        </p:nvSpPr>
        <p:spPr>
          <a:xfrm>
            <a:off x="2827614" y="604209"/>
            <a:ext cx="6705740" cy="794052"/>
          </a:xfrm>
          <a:prstGeom prst="rect">
            <a:avLst/>
          </a:prstGeom>
          <a:ln w="38100"/>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4200" b="1" spc="300" dirty="0">
                <a:latin typeface="Meiryo UI" panose="020B0604030504040204" pitchFamily="50" charset="-128"/>
                <a:ea typeface="Meiryo UI" panose="020B0604030504040204" pitchFamily="50" charset="-128"/>
              </a:rPr>
              <a:t>利用者の皆さまへのお願い</a:t>
            </a:r>
          </a:p>
        </p:txBody>
      </p:sp>
      <p:sp>
        <p:nvSpPr>
          <p:cNvPr id="4" name="正方形/長方形 3"/>
          <p:cNvSpPr/>
          <p:nvPr/>
        </p:nvSpPr>
        <p:spPr>
          <a:xfrm>
            <a:off x="597434" y="737595"/>
            <a:ext cx="11166101" cy="6606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latin typeface="Meiryo UI" panose="020B0604030504040204" pitchFamily="50" charset="-128"/>
                <a:ea typeface="Meiryo UI" panose="020B0604030504040204" pitchFamily="50" charset="-128"/>
              </a:rPr>
              <a:t>工事期間中は施設の休館など大変ご不便と</a:t>
            </a:r>
            <a:endParaRPr kumimoji="1" lang="en-US" altLang="ja-JP" sz="4000" dirty="0">
              <a:solidFill>
                <a:schemeClr val="tx1"/>
              </a:solidFill>
              <a:latin typeface="Meiryo UI" panose="020B0604030504040204" pitchFamily="50" charset="-128"/>
              <a:ea typeface="Meiryo UI" panose="020B0604030504040204" pitchFamily="50" charset="-128"/>
            </a:endParaRPr>
          </a:p>
          <a:p>
            <a:pPr algn="ctr"/>
            <a:r>
              <a:rPr kumimoji="1" lang="ja-JP" altLang="en-US" sz="4000" dirty="0">
                <a:solidFill>
                  <a:schemeClr val="tx1"/>
                </a:solidFill>
                <a:latin typeface="Meiryo UI" panose="020B0604030504040204" pitchFamily="50" charset="-128"/>
                <a:ea typeface="Meiryo UI" panose="020B0604030504040204" pitchFamily="50" charset="-128"/>
              </a:rPr>
              <a:t>ご迷惑をおかけいたしますが、ご理解、ご協力を</a:t>
            </a:r>
            <a:endParaRPr kumimoji="1" lang="en-US" altLang="ja-JP" sz="4000" dirty="0">
              <a:solidFill>
                <a:schemeClr val="tx1"/>
              </a:solidFill>
              <a:latin typeface="Meiryo UI" panose="020B0604030504040204" pitchFamily="50" charset="-128"/>
              <a:ea typeface="Meiryo UI" panose="020B0604030504040204" pitchFamily="50" charset="-128"/>
            </a:endParaRPr>
          </a:p>
          <a:p>
            <a:pPr algn="ctr"/>
            <a:r>
              <a:rPr kumimoji="1" lang="ja-JP" altLang="en-US" sz="4000" dirty="0">
                <a:solidFill>
                  <a:schemeClr val="tx1"/>
                </a:solidFill>
                <a:latin typeface="Meiryo UI" panose="020B0604030504040204" pitchFamily="50" charset="-128"/>
                <a:ea typeface="Meiryo UI" panose="020B0604030504040204" pitchFamily="50" charset="-128"/>
              </a:rPr>
              <a:t>賜りますよう</a:t>
            </a:r>
            <a:r>
              <a:rPr kumimoji="1" lang="ja-JP" altLang="en-US" sz="4000">
                <a:solidFill>
                  <a:schemeClr val="tx1"/>
                </a:solidFill>
                <a:latin typeface="Meiryo UI" panose="020B0604030504040204" pitchFamily="50" charset="-128"/>
                <a:ea typeface="Meiryo UI" panose="020B0604030504040204" pitchFamily="50" charset="-128"/>
              </a:rPr>
              <a:t>、お願い申し上げます。</a:t>
            </a:r>
            <a:endParaRPr kumimoji="1" lang="en-US" altLang="ja-JP" sz="4000" dirty="0">
              <a:solidFill>
                <a:schemeClr val="tx1"/>
              </a:solidFill>
              <a:latin typeface="Meiryo UI" panose="020B0604030504040204" pitchFamily="50" charset="-128"/>
              <a:ea typeface="Meiryo UI" panose="020B0604030504040204" pitchFamily="50" charset="-128"/>
            </a:endParaRPr>
          </a:p>
          <a:p>
            <a:pPr algn="ctr"/>
            <a:endParaRPr kumimoji="1" lang="en-US" altLang="ja-JP" sz="4000" dirty="0">
              <a:solidFill>
                <a:schemeClr val="tx1"/>
              </a:solidFill>
              <a:latin typeface="Meiryo UI" panose="020B0604030504040204" pitchFamily="50" charset="-128"/>
              <a:ea typeface="Meiryo UI" panose="020B0604030504040204" pitchFamily="50" charset="-128"/>
            </a:endParaRPr>
          </a:p>
          <a:p>
            <a:pPr algn="r"/>
            <a:endParaRPr kumimoji="1" lang="en-US" altLang="ja-JP" sz="4000" dirty="0">
              <a:solidFill>
                <a:schemeClr val="tx1"/>
              </a:solidFill>
              <a:latin typeface="Meiryo UI" panose="020B0604030504040204" pitchFamily="50" charset="-128"/>
              <a:ea typeface="Meiryo UI" panose="020B0604030504040204" pitchFamily="50" charset="-128"/>
            </a:endParaRPr>
          </a:p>
          <a:p>
            <a:pPr algn="r"/>
            <a:endParaRPr kumimoji="1" lang="en-US" altLang="ja-JP" sz="4000" dirty="0">
              <a:solidFill>
                <a:schemeClr val="tx1"/>
              </a:solidFill>
              <a:latin typeface="Meiryo UI" panose="020B0604030504040204" pitchFamily="50" charset="-128"/>
              <a:ea typeface="Meiryo UI" panose="020B0604030504040204" pitchFamily="50" charset="-128"/>
            </a:endParaRPr>
          </a:p>
          <a:p>
            <a:pPr algn="r"/>
            <a:endParaRPr kumimoji="1" lang="en-US" altLang="ja-JP" sz="4000" dirty="0">
              <a:solidFill>
                <a:schemeClr val="tx1"/>
              </a:solidFill>
              <a:latin typeface="Meiryo UI" panose="020B0604030504040204" pitchFamily="50" charset="-128"/>
              <a:ea typeface="Meiryo UI" panose="020B0604030504040204" pitchFamily="50" charset="-128"/>
            </a:endParaRPr>
          </a:p>
          <a:p>
            <a:pPr algn="r"/>
            <a:endParaRPr kumimoji="1" lang="en-US" altLang="ja-JP" sz="3200" dirty="0">
              <a:solidFill>
                <a:schemeClr val="tx1"/>
              </a:solidFill>
              <a:latin typeface="Meiryo UI" panose="020B0604030504040204" pitchFamily="50" charset="-128"/>
              <a:ea typeface="Meiryo UI" panose="020B0604030504040204" pitchFamily="50" charset="-128"/>
            </a:endParaRPr>
          </a:p>
        </p:txBody>
      </p:sp>
      <p:sp>
        <p:nvSpPr>
          <p:cNvPr id="7" name="円形吹き出し 6"/>
          <p:cNvSpPr/>
          <p:nvPr/>
        </p:nvSpPr>
        <p:spPr>
          <a:xfrm>
            <a:off x="248487" y="3632201"/>
            <a:ext cx="3790489" cy="2488204"/>
          </a:xfrm>
          <a:prstGeom prst="wedgeEllipseCallout">
            <a:avLst>
              <a:gd name="adj1" fmla="val 67903"/>
              <a:gd name="adj2" fmla="val 11240"/>
            </a:avLst>
          </a:prstGeom>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400" dirty="0">
                <a:solidFill>
                  <a:schemeClr val="tx1"/>
                </a:solidFill>
                <a:latin typeface="Meiryo UI" panose="020B0604030504040204" pitchFamily="50" charset="-128"/>
                <a:ea typeface="Meiryo UI" panose="020B0604030504040204" pitchFamily="50" charset="-128"/>
              </a:rPr>
              <a:t>ご清聴</a:t>
            </a:r>
            <a:endParaRPr kumimoji="1" lang="en-US" altLang="ja-JP" sz="2400" dirty="0">
              <a:solidFill>
                <a:schemeClr val="tx1"/>
              </a:solidFill>
              <a:latin typeface="Meiryo UI" panose="020B0604030504040204" pitchFamily="50" charset="-128"/>
              <a:ea typeface="Meiryo UI" panose="020B0604030504040204" pitchFamily="50" charset="-128"/>
            </a:endParaRPr>
          </a:p>
          <a:p>
            <a:pPr algn="ctr"/>
            <a:endParaRPr kumimoji="1" lang="en-US" altLang="ja-JP" sz="2400" dirty="0">
              <a:solidFill>
                <a:schemeClr val="tx1"/>
              </a:solidFill>
              <a:latin typeface="Meiryo UI" panose="020B0604030504040204" pitchFamily="50" charset="-128"/>
              <a:ea typeface="Meiryo UI" panose="020B0604030504040204" pitchFamily="50" charset="-128"/>
            </a:endParaRPr>
          </a:p>
          <a:p>
            <a:pPr algn="ctr"/>
            <a:r>
              <a:rPr kumimoji="1" lang="ja-JP" altLang="en-US" sz="2400" dirty="0">
                <a:solidFill>
                  <a:schemeClr val="tx1"/>
                </a:solidFill>
                <a:latin typeface="Meiryo UI" panose="020B0604030504040204" pitchFamily="50" charset="-128"/>
                <a:ea typeface="Meiryo UI" panose="020B0604030504040204" pitchFamily="50" charset="-128"/>
              </a:rPr>
              <a:t>ありがとうございました</a:t>
            </a:r>
            <a:endParaRPr kumimoji="1" lang="en-US" altLang="ja-JP" sz="2400" dirty="0">
              <a:solidFill>
                <a:schemeClr val="tx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7E24D64A-D276-E3B8-BBF1-598245A5B2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7429" y="3878574"/>
            <a:ext cx="2483111" cy="1067312"/>
          </a:xfrm>
          <a:prstGeom prst="rect">
            <a:avLst/>
          </a:prstGeom>
        </p:spPr>
      </p:pic>
      <p:sp>
        <p:nvSpPr>
          <p:cNvPr id="6" name="サブタイトル 2">
            <a:extLst>
              <a:ext uri="{FF2B5EF4-FFF2-40B4-BE49-F238E27FC236}">
                <a16:creationId xmlns:a16="http://schemas.microsoft.com/office/drawing/2014/main" id="{828B9525-365C-9D71-BD14-5463CEB19706}"/>
              </a:ext>
            </a:extLst>
          </p:cNvPr>
          <p:cNvSpPr txBox="1">
            <a:spLocks/>
          </p:cNvSpPr>
          <p:nvPr/>
        </p:nvSpPr>
        <p:spPr>
          <a:xfrm>
            <a:off x="4486384" y="5205476"/>
            <a:ext cx="11125200" cy="177639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algn="ctr"/>
            <a:r>
              <a:rPr lang="ja-JP" altLang="en-US" dirty="0">
                <a:solidFill>
                  <a:srgbClr val="002060"/>
                </a:solidFill>
                <a:latin typeface="HGS創英ﾌﾟﾚｾﾞﾝｽEB" panose="02020800000000000000" pitchFamily="18" charset="-128"/>
                <a:ea typeface="HGS創英ﾌﾟﾚｾﾞﾝｽEB" panose="02020800000000000000" pitchFamily="18" charset="-128"/>
              </a:rPr>
              <a:t>みずほ台コミュニティセンター</a:t>
            </a:r>
            <a:endParaRPr lang="en-US" altLang="ja-JP" dirty="0">
              <a:solidFill>
                <a:srgbClr val="002060"/>
              </a:solidFill>
              <a:latin typeface="HGS創英ﾌﾟﾚｾﾞﾝｽEB" panose="02020800000000000000" pitchFamily="18" charset="-128"/>
              <a:ea typeface="HGS創英ﾌﾟﾚｾﾞﾝｽEB" panose="02020800000000000000" pitchFamily="18" charset="-128"/>
            </a:endParaRPr>
          </a:p>
          <a:p>
            <a:pPr algn="ctr"/>
            <a:r>
              <a:rPr lang="ja-JP" altLang="en-US" dirty="0">
                <a:solidFill>
                  <a:srgbClr val="002060"/>
                </a:solidFill>
                <a:latin typeface="HGS創英ﾌﾟﾚｾﾞﾝｽEB" panose="02020800000000000000" pitchFamily="18" charset="-128"/>
                <a:ea typeface="HGS創英ﾌﾟﾚｾﾞﾝｽEB" panose="02020800000000000000" pitchFamily="18" charset="-128"/>
              </a:rPr>
              <a:t>／　市民課（みずほ台出張所）</a:t>
            </a:r>
          </a:p>
        </p:txBody>
      </p:sp>
    </p:spTree>
    <p:extLst>
      <p:ext uri="{BB962C8B-B14F-4D97-AF65-F5344CB8AC3E}">
        <p14:creationId xmlns:p14="http://schemas.microsoft.com/office/powerpoint/2010/main" val="3566324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sp>
        <p:nvSpPr>
          <p:cNvPr id="24" name="タイトル 1"/>
          <p:cNvSpPr txBox="1">
            <a:spLocks/>
          </p:cNvSpPr>
          <p:nvPr/>
        </p:nvSpPr>
        <p:spPr>
          <a:xfrm>
            <a:off x="-476281" y="506480"/>
            <a:ext cx="8470383"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4000" b="1" dirty="0">
                <a:solidFill>
                  <a:schemeClr val="tx1"/>
                </a:solidFill>
                <a:latin typeface="Meiryo UI" panose="020B0604030504040204" pitchFamily="50" charset="-128"/>
                <a:ea typeface="Meiryo UI" panose="020B0604030504040204" pitchFamily="50" charset="-128"/>
              </a:rPr>
              <a:t>みずほ台コミュニティセンター</a:t>
            </a:r>
          </a:p>
        </p:txBody>
      </p:sp>
      <p:sp>
        <p:nvSpPr>
          <p:cNvPr id="38" name="正方形/長方形 37"/>
          <p:cNvSpPr/>
          <p:nvPr/>
        </p:nvSpPr>
        <p:spPr>
          <a:xfrm>
            <a:off x="292897" y="2369164"/>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060111"/>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988423" y="5255870"/>
            <a:ext cx="10107638" cy="96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4101508181"/>
              </p:ext>
            </p:extLst>
          </p:nvPr>
        </p:nvGraphicFramePr>
        <p:xfrm>
          <a:off x="-1406510" y="2467544"/>
          <a:ext cx="13506451" cy="3754887"/>
        </p:xfrm>
        <a:graphic>
          <a:graphicData uri="http://schemas.openxmlformats.org/presentationml/2006/ole">
            <mc:AlternateContent xmlns:mc="http://schemas.openxmlformats.org/markup-compatibility/2006">
              <mc:Choice xmlns:v="urn:schemas-microsoft-com:vml" Requires="v">
                <p:oleObj name="Document" r:id="rId3" imgW="6216248" imgH="1487560" progId="Word.Document.12">
                  <p:embed/>
                </p:oleObj>
              </mc:Choice>
              <mc:Fallback>
                <p:oleObj name="Document" r:id="rId3" imgW="6216248" imgH="1487560" progId="Word.Document.12">
                  <p:embed/>
                  <p:pic>
                    <p:nvPicPr>
                      <p:cNvPr id="2" name="オブジェクト 1"/>
                      <p:cNvPicPr/>
                      <p:nvPr/>
                    </p:nvPicPr>
                    <p:blipFill>
                      <a:blip r:embed="rId4"/>
                      <a:stretch>
                        <a:fillRect/>
                      </a:stretch>
                    </p:blipFill>
                    <p:spPr>
                      <a:xfrm>
                        <a:off x="-1406510" y="2467544"/>
                        <a:ext cx="13506451" cy="3754887"/>
                      </a:xfrm>
                      <a:prstGeom prst="rect">
                        <a:avLst/>
                      </a:prstGeom>
                    </p:spPr>
                  </p:pic>
                </p:oleObj>
              </mc:Fallback>
            </mc:AlternateContent>
          </a:graphicData>
        </a:graphic>
      </p:graphicFrame>
      <p:sp>
        <p:nvSpPr>
          <p:cNvPr id="17" name="コンテンツ プレースホルダー 2"/>
          <p:cNvSpPr txBox="1">
            <a:spLocks/>
          </p:cNvSpPr>
          <p:nvPr/>
        </p:nvSpPr>
        <p:spPr>
          <a:xfrm>
            <a:off x="4217883" y="1257803"/>
            <a:ext cx="7819219" cy="860976"/>
          </a:xfrm>
          <a:prstGeom prst="rect">
            <a:avLst/>
          </a:prstGeom>
          <a:no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4000" b="1" dirty="0">
                <a:ln w="12700">
                  <a:noFill/>
                  <a:prstDash val="solid"/>
                </a:ln>
                <a:solidFill>
                  <a:schemeClr val="tx1"/>
                </a:solidFill>
                <a:latin typeface="Meiryo UI" panose="020B0604030504040204" pitchFamily="50" charset="-128"/>
                <a:ea typeface="Meiryo UI" panose="020B0604030504040204" pitchFamily="50" charset="-128"/>
              </a:rPr>
              <a:t>長寿命化改修工事スケジュール</a:t>
            </a:r>
            <a:endParaRPr lang="en-US" altLang="ja-JP" sz="4000" b="1" dirty="0">
              <a:ln w="12700">
                <a:noFill/>
                <a:prstDash val="solid"/>
              </a:ln>
              <a:solidFill>
                <a:schemeClr val="tx1"/>
              </a:solidFill>
              <a:latin typeface="Meiryo UI" panose="020B0604030504040204" pitchFamily="50" charset="-128"/>
              <a:ea typeface="Meiryo UI" panose="020B0604030504040204" pitchFamily="50" charset="-128"/>
            </a:endParaRPr>
          </a:p>
          <a:p>
            <a:pPr marL="0" indent="0" algn="ctr" defTabSz="457200">
              <a:lnSpc>
                <a:spcPct val="100000"/>
              </a:lnSpc>
              <a:spcBef>
                <a:spcPts val="0"/>
              </a:spcBef>
              <a:spcAft>
                <a:spcPts val="0"/>
              </a:spcAft>
              <a:buClrTx/>
              <a:buSzTx/>
              <a:buFont typeface="Calibri" panose="020F0502020204030204" pitchFamily="34" charset="0"/>
              <a:buNone/>
            </a:pPr>
            <a:r>
              <a:rPr lang="ja-JP" altLang="en-US" sz="2800" b="1" dirty="0">
                <a:ln w="12700">
                  <a:noFill/>
                  <a:prstDash val="solid"/>
                </a:ln>
                <a:solidFill>
                  <a:schemeClr val="tx1"/>
                </a:solidFill>
                <a:latin typeface="Meiryo UI" panose="020B0604030504040204" pitchFamily="50" charset="-128"/>
                <a:ea typeface="Meiryo UI" panose="020B0604030504040204" pitchFamily="50" charset="-128"/>
              </a:rPr>
              <a:t>　</a:t>
            </a:r>
            <a:endParaRPr kumimoji="0" lang="ja-JP" altLang="en-US" sz="2800" b="1" dirty="0">
              <a:ln w="12700">
                <a:noFill/>
                <a:prstDash val="solid"/>
              </a:ln>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4443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sp>
        <p:nvSpPr>
          <p:cNvPr id="37" name="コンテンツ プレースホルダー 2"/>
          <p:cNvSpPr txBox="1">
            <a:spLocks/>
          </p:cNvSpPr>
          <p:nvPr/>
        </p:nvSpPr>
        <p:spPr>
          <a:xfrm>
            <a:off x="540000" y="299382"/>
            <a:ext cx="4386936" cy="588963"/>
          </a:xfrm>
          <a:prstGeom prst="rect">
            <a:avLst/>
          </a:prstGeom>
          <a:no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4800" b="1" dirty="0">
                <a:ln w="12700">
                  <a:noFill/>
                  <a:prstDash val="solid"/>
                </a:ln>
                <a:solidFill>
                  <a:schemeClr val="tx1"/>
                </a:solidFill>
                <a:latin typeface="Meiryo UI" panose="020B0604030504040204" pitchFamily="50" charset="-128"/>
                <a:ea typeface="Meiryo UI" panose="020B0604030504040204" pitchFamily="50" charset="-128"/>
              </a:rPr>
              <a:t>□本日の内容</a:t>
            </a:r>
            <a:endParaRPr kumimoji="0" lang="ja-JP" altLang="en-US" sz="4800" b="1" dirty="0">
              <a:ln w="12700">
                <a:noFill/>
                <a:prstDash val="solid"/>
              </a:ln>
              <a:solidFill>
                <a:schemeClr val="tx1"/>
              </a:solidFill>
              <a:latin typeface="Meiryo UI" panose="020B0604030504040204" pitchFamily="50" charset="-128"/>
              <a:ea typeface="Meiryo UI" panose="020B0604030504040204" pitchFamily="50" charset="-128"/>
            </a:endParaRPr>
          </a:p>
        </p:txBody>
      </p:sp>
      <p:sp>
        <p:nvSpPr>
          <p:cNvPr id="56" name="正方形/長方形 55"/>
          <p:cNvSpPr/>
          <p:nvPr/>
        </p:nvSpPr>
        <p:spPr>
          <a:xfrm>
            <a:off x="626936" y="1308947"/>
            <a:ext cx="11364766" cy="1450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solidFill>
                  <a:schemeClr val="tx1"/>
                </a:solidFill>
                <a:latin typeface="Meiryo UI" panose="020B0604030504040204" pitchFamily="50" charset="-128"/>
                <a:ea typeface="Meiryo UI" panose="020B0604030504040204" pitchFamily="50" charset="-128"/>
              </a:rPr>
              <a:t>１</a:t>
            </a:r>
            <a:r>
              <a:rPr kumimoji="1" lang="en-US" altLang="ja-JP" sz="4400" dirty="0">
                <a:solidFill>
                  <a:schemeClr val="tx1"/>
                </a:solidFill>
                <a:latin typeface="Meiryo UI" panose="020B0604030504040204" pitchFamily="50" charset="-128"/>
                <a:ea typeface="Meiryo UI" panose="020B0604030504040204" pitchFamily="50" charset="-128"/>
              </a:rPr>
              <a:t>.</a:t>
            </a:r>
            <a:r>
              <a:rPr kumimoji="1" lang="ja-JP" altLang="en-US" sz="4400" dirty="0">
                <a:solidFill>
                  <a:schemeClr val="tx1"/>
                </a:solidFill>
                <a:latin typeface="Meiryo UI" panose="020B0604030504040204" pitchFamily="50" charset="-128"/>
                <a:ea typeface="Meiryo UI" panose="020B0604030504040204" pitchFamily="50" charset="-128"/>
              </a:rPr>
              <a:t>長寿命化改修工事と施設の概況について</a:t>
            </a:r>
            <a:endParaRPr kumimoji="1" lang="en-US" altLang="ja-JP" sz="4400" dirty="0">
              <a:solidFill>
                <a:schemeClr val="tx1"/>
              </a:solidFill>
              <a:latin typeface="Meiryo UI" panose="020B0604030504040204" pitchFamily="50" charset="-128"/>
              <a:ea typeface="Meiryo UI" panose="020B0604030504040204" pitchFamily="50" charset="-128"/>
            </a:endParaRPr>
          </a:p>
          <a:p>
            <a:r>
              <a:rPr kumimoji="1" lang="ja-JP" altLang="en-US" sz="3600" dirty="0">
                <a:solidFill>
                  <a:schemeClr val="tx1"/>
                </a:solidFill>
                <a:latin typeface="Meiryo UI" panose="020B0604030504040204" pitchFamily="50" charset="-128"/>
                <a:ea typeface="Meiryo UI" panose="020B0604030504040204" pitchFamily="50" charset="-128"/>
              </a:rPr>
              <a:t>　　　</a:t>
            </a:r>
            <a:endParaRPr kumimoji="1" lang="en-US" altLang="ja-JP" sz="3600" dirty="0">
              <a:solidFill>
                <a:schemeClr val="tx1"/>
              </a:solidFill>
              <a:latin typeface="Meiryo UI" panose="020B0604030504040204" pitchFamily="50" charset="-128"/>
              <a:ea typeface="Meiryo UI" panose="020B0604030504040204" pitchFamily="50" charset="-128"/>
            </a:endParaRPr>
          </a:p>
        </p:txBody>
      </p:sp>
      <p:sp>
        <p:nvSpPr>
          <p:cNvPr id="61" name="正方形/長方形 60"/>
          <p:cNvSpPr/>
          <p:nvPr/>
        </p:nvSpPr>
        <p:spPr>
          <a:xfrm>
            <a:off x="626937" y="2413480"/>
            <a:ext cx="11194949" cy="1685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solidFill>
                  <a:schemeClr val="tx1"/>
                </a:solidFill>
                <a:latin typeface="Meiryo UI" panose="020B0604030504040204" pitchFamily="50" charset="-128"/>
                <a:ea typeface="Meiryo UI" panose="020B0604030504040204" pitchFamily="50" charset="-128"/>
              </a:rPr>
              <a:t>２</a:t>
            </a:r>
            <a:r>
              <a:rPr kumimoji="1" lang="en-US" altLang="ja-JP" sz="4400" dirty="0">
                <a:solidFill>
                  <a:schemeClr val="tx1"/>
                </a:solidFill>
                <a:latin typeface="Meiryo UI" panose="020B0604030504040204" pitchFamily="50" charset="-128"/>
                <a:ea typeface="Meiryo UI" panose="020B0604030504040204" pitchFamily="50" charset="-128"/>
              </a:rPr>
              <a:t>.</a:t>
            </a:r>
            <a:r>
              <a:rPr kumimoji="1" lang="ja-JP" altLang="en-US" sz="4400" dirty="0">
                <a:solidFill>
                  <a:schemeClr val="tx1"/>
                </a:solidFill>
                <a:latin typeface="Meiryo UI" panose="020B0604030504040204" pitchFamily="50" charset="-128"/>
                <a:ea typeface="Meiryo UI" panose="020B0604030504040204" pitchFamily="50" charset="-128"/>
              </a:rPr>
              <a:t>みずほ台コミュニティセンター長寿命化改修</a:t>
            </a:r>
            <a:endParaRPr kumimoji="1" lang="en-US" altLang="ja-JP" sz="4400" dirty="0">
              <a:solidFill>
                <a:schemeClr val="tx1"/>
              </a:solidFill>
              <a:latin typeface="Meiryo UI" panose="020B0604030504040204" pitchFamily="50" charset="-128"/>
              <a:ea typeface="Meiryo UI" panose="020B0604030504040204" pitchFamily="50" charset="-128"/>
            </a:endParaRPr>
          </a:p>
          <a:p>
            <a:r>
              <a:rPr kumimoji="1" lang="ja-JP" altLang="en-US" sz="4400" dirty="0">
                <a:solidFill>
                  <a:schemeClr val="tx1"/>
                </a:solidFill>
                <a:latin typeface="Meiryo UI" panose="020B0604030504040204" pitchFamily="50" charset="-128"/>
                <a:ea typeface="Meiryo UI" panose="020B0604030504040204" pitchFamily="50" charset="-128"/>
              </a:rPr>
              <a:t>　　工事の概要について</a:t>
            </a:r>
            <a:endParaRPr kumimoji="1" lang="en-US" altLang="ja-JP" sz="4400" dirty="0">
              <a:solidFill>
                <a:schemeClr val="tx1"/>
              </a:solidFill>
              <a:latin typeface="Meiryo UI" panose="020B0604030504040204" pitchFamily="50" charset="-128"/>
              <a:ea typeface="Meiryo UI" panose="020B0604030504040204" pitchFamily="50" charset="-128"/>
            </a:endParaRPr>
          </a:p>
        </p:txBody>
      </p:sp>
      <p:sp>
        <p:nvSpPr>
          <p:cNvPr id="68" name="正方形/長方形 67"/>
          <p:cNvSpPr/>
          <p:nvPr/>
        </p:nvSpPr>
        <p:spPr>
          <a:xfrm>
            <a:off x="626936" y="5526700"/>
            <a:ext cx="6701284" cy="831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solidFill>
                  <a:schemeClr val="tx1"/>
                </a:solidFill>
                <a:latin typeface="Meiryo UI" panose="020B0604030504040204" pitchFamily="50" charset="-128"/>
                <a:ea typeface="Meiryo UI" panose="020B0604030504040204" pitchFamily="50" charset="-128"/>
              </a:rPr>
              <a:t>４</a:t>
            </a:r>
            <a:r>
              <a:rPr kumimoji="1" lang="en-US" altLang="ja-JP" sz="4400" dirty="0">
                <a:solidFill>
                  <a:schemeClr val="tx1"/>
                </a:solidFill>
                <a:latin typeface="Meiryo UI" panose="020B0604030504040204" pitchFamily="50" charset="-128"/>
                <a:ea typeface="Meiryo UI" panose="020B0604030504040204" pitchFamily="50" charset="-128"/>
              </a:rPr>
              <a:t>.</a:t>
            </a:r>
            <a:r>
              <a:rPr kumimoji="1" lang="ja-JP" altLang="en-US" sz="4400" dirty="0">
                <a:solidFill>
                  <a:schemeClr val="tx1"/>
                </a:solidFill>
                <a:latin typeface="Meiryo UI" panose="020B0604030504040204" pitchFamily="50" charset="-128"/>
                <a:ea typeface="Meiryo UI" panose="020B0604030504040204" pitchFamily="50" charset="-128"/>
              </a:rPr>
              <a:t>質疑応答</a:t>
            </a:r>
            <a:endParaRPr kumimoji="1" lang="en-US" altLang="ja-JP" sz="4400" dirty="0">
              <a:solidFill>
                <a:schemeClr val="tx1"/>
              </a:solidFill>
              <a:latin typeface="Meiryo UI" panose="020B0604030504040204" pitchFamily="50" charset="-128"/>
              <a:ea typeface="Meiryo UI" panose="020B0604030504040204" pitchFamily="50" charset="-128"/>
            </a:endParaRPr>
          </a:p>
          <a:p>
            <a:r>
              <a:rPr kumimoji="1" lang="ja-JP" altLang="en-US" sz="2000" dirty="0">
                <a:solidFill>
                  <a:schemeClr val="tx1"/>
                </a:solidFill>
                <a:latin typeface="Meiryo UI" panose="020B0604030504040204" pitchFamily="50" charset="-128"/>
                <a:ea typeface="Meiryo UI" panose="020B0604030504040204" pitchFamily="50" charset="-128"/>
              </a:rPr>
              <a:t>　　</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1609115A-7202-15BB-1109-49DF58FEFDD0}"/>
              </a:ext>
            </a:extLst>
          </p:cNvPr>
          <p:cNvSpPr/>
          <p:nvPr/>
        </p:nvSpPr>
        <p:spPr>
          <a:xfrm>
            <a:off x="626937" y="3841591"/>
            <a:ext cx="11194949" cy="1685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a:solidFill>
                  <a:schemeClr val="tx1"/>
                </a:solidFill>
                <a:latin typeface="Meiryo UI" panose="020B0604030504040204" pitchFamily="50" charset="-128"/>
                <a:ea typeface="Meiryo UI" panose="020B0604030504040204" pitchFamily="50" charset="-128"/>
              </a:rPr>
              <a:t>３</a:t>
            </a:r>
            <a:r>
              <a:rPr kumimoji="1" lang="en-US" altLang="ja-JP" sz="4400" dirty="0">
                <a:solidFill>
                  <a:schemeClr val="tx1"/>
                </a:solidFill>
                <a:latin typeface="Meiryo UI" panose="020B0604030504040204" pitchFamily="50" charset="-128"/>
                <a:ea typeface="Meiryo UI" panose="020B0604030504040204" pitchFamily="50" charset="-128"/>
              </a:rPr>
              <a:t>.</a:t>
            </a:r>
            <a:r>
              <a:rPr kumimoji="1" lang="ja-JP" altLang="en-US" sz="4400" dirty="0">
                <a:solidFill>
                  <a:schemeClr val="tx1"/>
                </a:solidFill>
                <a:latin typeface="Meiryo UI" panose="020B0604030504040204" pitchFamily="50" charset="-128"/>
                <a:ea typeface="Meiryo UI" panose="020B0604030504040204" pitchFamily="50" charset="-128"/>
              </a:rPr>
              <a:t>工事期間中の施設予約等について</a:t>
            </a:r>
            <a:endParaRPr kumimoji="1" lang="en-US" altLang="ja-JP" sz="44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04862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p:cNvSpPr/>
          <p:nvPr/>
        </p:nvSpPr>
        <p:spPr>
          <a:xfrm>
            <a:off x="6256024" y="4472235"/>
            <a:ext cx="4626332" cy="56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◎建替えや改修に膨大な費用がかかる。</a:t>
            </a:r>
            <a:endParaRPr kumimoji="1" lang="en-US" altLang="ja-JP" sz="2000" dirty="0">
              <a:solidFill>
                <a:schemeClr val="tx1"/>
              </a:solidFill>
              <a:latin typeface="Meiryo UI" panose="020B0604030504040204" pitchFamily="50" charset="-128"/>
              <a:ea typeface="Meiryo UI" panose="020B0604030504040204" pitchFamily="50" charset="-128"/>
            </a:endParaRPr>
          </a:p>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327355" y="1126773"/>
            <a:ext cx="10975739"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930153" y="240521"/>
            <a:ext cx="5894714"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latin typeface="Meiryo UI" panose="020B0604030504040204" pitchFamily="50" charset="-128"/>
                <a:ea typeface="Meiryo UI" panose="020B0604030504040204" pitchFamily="50" charset="-128"/>
              </a:rPr>
              <a:t>市内公共施設の現状</a:t>
            </a:r>
            <a:endParaRPr lang="ja-JP" altLang="en-US" sz="5400" b="1" dirty="0">
              <a:latin typeface="Meiryo UI" panose="020B0604030504040204" pitchFamily="50" charset="-128"/>
              <a:ea typeface="Meiryo UI" panose="020B0604030504040204" pitchFamily="50" charset="-128"/>
            </a:endParaRPr>
          </a:p>
        </p:txBody>
      </p:sp>
      <p:sp>
        <p:nvSpPr>
          <p:cNvPr id="25" name="コンテンツ プレースホルダー 2"/>
          <p:cNvSpPr txBox="1">
            <a:spLocks/>
          </p:cNvSpPr>
          <p:nvPr/>
        </p:nvSpPr>
        <p:spPr>
          <a:xfrm>
            <a:off x="242322" y="1179813"/>
            <a:ext cx="10647680" cy="558800"/>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lang="ja-JP" altLang="en-US" sz="3200" dirty="0">
                <a:ln w="0"/>
                <a:solidFill>
                  <a:schemeClr val="accent1"/>
                </a:solidFill>
                <a:effectLst>
                  <a:outerShdw blurRad="38100" dist="25400" dir="5400000" algn="ctr" rotWithShape="0">
                    <a:srgbClr val="6E747A">
                      <a:alpha val="43000"/>
                    </a:srgbClr>
                  </a:outerShdw>
                </a:effectLst>
                <a:latin typeface="Meiryo UI" panose="020B0604030504040204" pitchFamily="50" charset="-128"/>
                <a:ea typeface="Meiryo UI" panose="020B0604030504040204" pitchFamily="50" charset="-128"/>
              </a:rPr>
              <a:t>老朽化が進む公共施設</a:t>
            </a:r>
          </a:p>
        </p:txBody>
      </p:sp>
      <p:sp>
        <p:nvSpPr>
          <p:cNvPr id="2" name="右矢印 1"/>
          <p:cNvSpPr/>
          <p:nvPr/>
        </p:nvSpPr>
        <p:spPr>
          <a:xfrm>
            <a:off x="5745100" y="3783835"/>
            <a:ext cx="430871" cy="5864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7" name="コンテンツ プレースホルダー 2"/>
          <p:cNvSpPr txBox="1">
            <a:spLocks/>
          </p:cNvSpPr>
          <p:nvPr/>
        </p:nvSpPr>
        <p:spPr>
          <a:xfrm>
            <a:off x="387966" y="1659084"/>
            <a:ext cx="10874375"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chemeClr val="tx1"/>
                </a:solidFill>
                <a:latin typeface="Meiryo UI" panose="020B0604030504040204" pitchFamily="50" charset="-128"/>
                <a:ea typeface="Meiryo UI" panose="020B0604030504040204" pitchFamily="50" charset="-128"/>
              </a:rPr>
              <a:t>▶築年数別の施設保有量</a:t>
            </a:r>
            <a:endParaRPr kumimoji="0" lang="ja-JP" altLang="en-US" sz="2400" b="1" dirty="0">
              <a:ln w="12700">
                <a:noFill/>
                <a:prstDash val="solid"/>
              </a:ln>
              <a:solidFill>
                <a:schemeClr val="tx1"/>
              </a:solidFill>
              <a:latin typeface="Meiryo UI" panose="020B0604030504040204" pitchFamily="50" charset="-128"/>
              <a:ea typeface="Meiryo UI" panose="020B0604030504040204" pitchFamily="50" charset="-128"/>
            </a:endParaRPr>
          </a:p>
        </p:txBody>
      </p:sp>
      <p:graphicFrame>
        <p:nvGraphicFramePr>
          <p:cNvPr id="14" name="グラフ 13"/>
          <p:cNvGraphicFramePr/>
          <p:nvPr/>
        </p:nvGraphicFramePr>
        <p:xfrm>
          <a:off x="-535359" y="2192510"/>
          <a:ext cx="6461308" cy="4090575"/>
        </p:xfrm>
        <a:graphic>
          <a:graphicData uri="http://schemas.openxmlformats.org/drawingml/2006/chart">
            <c:chart xmlns:c="http://schemas.openxmlformats.org/drawingml/2006/chart" xmlns:r="http://schemas.openxmlformats.org/officeDocument/2006/relationships" r:id="rId3"/>
          </a:graphicData>
        </a:graphic>
      </p:graphicFrame>
      <p:sp>
        <p:nvSpPr>
          <p:cNvPr id="57" name="正方形/長方形 56"/>
          <p:cNvSpPr/>
          <p:nvPr/>
        </p:nvSpPr>
        <p:spPr>
          <a:xfrm>
            <a:off x="6256024" y="3801102"/>
            <a:ext cx="5735676" cy="56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◎築</a:t>
            </a:r>
            <a:r>
              <a:rPr kumimoji="1" lang="en-US" altLang="ja-JP" sz="2000" dirty="0">
                <a:solidFill>
                  <a:schemeClr val="tx1"/>
                </a:solidFill>
                <a:latin typeface="Meiryo UI" panose="020B0604030504040204" pitchFamily="50" charset="-128"/>
                <a:ea typeface="Meiryo UI" panose="020B0604030504040204" pitchFamily="50" charset="-128"/>
              </a:rPr>
              <a:t>40</a:t>
            </a:r>
            <a:r>
              <a:rPr kumimoji="1" lang="ja-JP" altLang="en-US" sz="2000" dirty="0">
                <a:solidFill>
                  <a:schemeClr val="tx1"/>
                </a:solidFill>
                <a:latin typeface="Meiryo UI" panose="020B0604030504040204" pitchFamily="50" charset="-128"/>
                <a:ea typeface="Meiryo UI" panose="020B0604030504040204" pitchFamily="50" charset="-128"/>
              </a:rPr>
              <a:t>年を超える施設が約</a:t>
            </a:r>
            <a:r>
              <a:rPr kumimoji="1" lang="en-US" altLang="ja-JP" sz="2000" dirty="0">
                <a:solidFill>
                  <a:schemeClr val="tx1"/>
                </a:solidFill>
                <a:latin typeface="Meiryo UI" panose="020B0604030504040204" pitchFamily="50" charset="-128"/>
                <a:ea typeface="Meiryo UI" panose="020B0604030504040204" pitchFamily="50" charset="-128"/>
              </a:rPr>
              <a:t>6</a:t>
            </a:r>
            <a:r>
              <a:rPr kumimoji="1" lang="ja-JP" altLang="en-US" sz="2000" dirty="0">
                <a:solidFill>
                  <a:schemeClr val="tx1"/>
                </a:solidFill>
                <a:latin typeface="Meiryo UI" panose="020B0604030504040204" pitchFamily="50" charset="-128"/>
                <a:ea typeface="Meiryo UI" panose="020B0604030504040204" pitchFamily="50" charset="-128"/>
              </a:rPr>
              <a:t>割</a:t>
            </a:r>
            <a:endParaRPr kumimoji="1" lang="en-US" altLang="ja-JP" sz="2000" dirty="0">
              <a:solidFill>
                <a:schemeClr val="tx1"/>
              </a:solidFill>
              <a:latin typeface="Meiryo UI" panose="020B0604030504040204" pitchFamily="50" charset="-128"/>
              <a:ea typeface="Meiryo UI" panose="020B0604030504040204" pitchFamily="50" charset="-128"/>
            </a:endParaRPr>
          </a:p>
          <a:p>
            <a:r>
              <a:rPr kumimoji="1" lang="ja-JP" altLang="en-US" sz="2000" dirty="0">
                <a:solidFill>
                  <a:schemeClr val="tx1"/>
                </a:solidFill>
                <a:latin typeface="Meiryo UI" panose="020B0604030504040204" pitchFamily="50" charset="-128"/>
                <a:ea typeface="Meiryo UI" panose="020B0604030504040204" pitchFamily="50" charset="-128"/>
              </a:rPr>
              <a:t>　⇒　多くの施設の老朽化が進んでいる。</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2834" y="1670043"/>
            <a:ext cx="2706582" cy="2029064"/>
          </a:xfrm>
          <a:prstGeom prst="rect">
            <a:avLst/>
          </a:prstGeom>
          <a:ln>
            <a:solidFill>
              <a:schemeClr val="tx1"/>
            </a:solidFill>
          </a:ln>
        </p:spPr>
      </p:pic>
      <p:pic>
        <p:nvPicPr>
          <p:cNvPr id="18" name="図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83491" y="1670043"/>
            <a:ext cx="2908209" cy="2029064"/>
          </a:xfrm>
          <a:prstGeom prst="rect">
            <a:avLst/>
          </a:prstGeom>
          <a:ln w="12700">
            <a:solidFill>
              <a:schemeClr val="tx1"/>
            </a:solidFill>
          </a:ln>
        </p:spPr>
      </p:pic>
      <p:sp>
        <p:nvSpPr>
          <p:cNvPr id="17" name="正方形/長方形 16"/>
          <p:cNvSpPr/>
          <p:nvPr/>
        </p:nvSpPr>
        <p:spPr>
          <a:xfrm>
            <a:off x="6359105" y="1666020"/>
            <a:ext cx="1908000" cy="4052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屋上防水の劣化</a:t>
            </a:r>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9074253" y="1666020"/>
            <a:ext cx="1908000" cy="4052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外壁の劣化</a:t>
            </a:r>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66" name="正方形/長方形 65"/>
          <p:cNvSpPr/>
          <p:nvPr/>
        </p:nvSpPr>
        <p:spPr>
          <a:xfrm>
            <a:off x="7431175" y="5432557"/>
            <a:ext cx="4871919" cy="763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latin typeface="Meiryo UI" panose="020B0604030504040204" pitchFamily="50" charset="-128"/>
                <a:ea typeface="Meiryo UI" panose="020B0604030504040204" pitchFamily="50" charset="-128"/>
              </a:rPr>
              <a:t>・施設の老朽化の進行</a:t>
            </a:r>
            <a:endParaRPr kumimoji="1" lang="en-US" altLang="ja-JP" sz="2400" b="1" dirty="0">
              <a:solidFill>
                <a:schemeClr val="tx1"/>
              </a:solidFill>
              <a:latin typeface="Meiryo UI" panose="020B0604030504040204" pitchFamily="50" charset="-128"/>
              <a:ea typeface="Meiryo UI" panose="020B0604030504040204" pitchFamily="50" charset="-128"/>
            </a:endParaRPr>
          </a:p>
          <a:p>
            <a:r>
              <a:rPr kumimoji="1" lang="ja-JP" altLang="en-US" sz="2400" b="1" dirty="0">
                <a:solidFill>
                  <a:schemeClr val="tx1"/>
                </a:solidFill>
                <a:latin typeface="Meiryo UI" panose="020B0604030504040204" pitchFamily="50" charset="-128"/>
                <a:ea typeface="Meiryo UI" panose="020B0604030504040204" pitchFamily="50" charset="-128"/>
              </a:rPr>
              <a:t>・財源の確保</a:t>
            </a:r>
            <a:endParaRPr kumimoji="1" lang="en-US" altLang="ja-JP" sz="2400" b="1" dirty="0">
              <a:solidFill>
                <a:schemeClr val="tx1"/>
              </a:solidFill>
              <a:latin typeface="Meiryo UI" panose="020B0604030504040204" pitchFamily="50" charset="-128"/>
              <a:ea typeface="Meiryo UI" panose="020B0604030504040204" pitchFamily="50" charset="-128"/>
            </a:endParaRPr>
          </a:p>
        </p:txBody>
      </p:sp>
      <p:sp>
        <p:nvSpPr>
          <p:cNvPr id="67" name="正方形/長方形 66"/>
          <p:cNvSpPr/>
          <p:nvPr/>
        </p:nvSpPr>
        <p:spPr>
          <a:xfrm>
            <a:off x="6469181" y="5039190"/>
            <a:ext cx="1246944" cy="393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Meiryo UI" panose="020B0604030504040204" pitchFamily="50" charset="-128"/>
                <a:ea typeface="Meiryo UI" panose="020B0604030504040204" pitchFamily="50" charset="-128"/>
              </a:rPr>
              <a:t>【</a:t>
            </a:r>
            <a:r>
              <a:rPr kumimoji="1" lang="ja-JP" altLang="en-US" sz="2000" dirty="0">
                <a:solidFill>
                  <a:schemeClr val="tx1"/>
                </a:solidFill>
                <a:latin typeface="Meiryo UI" panose="020B0604030504040204" pitchFamily="50" charset="-128"/>
                <a:ea typeface="Meiryo UI" panose="020B0604030504040204" pitchFamily="50" charset="-128"/>
              </a:rPr>
              <a:t>課　題</a:t>
            </a:r>
            <a:r>
              <a:rPr kumimoji="1" lang="en-US" altLang="ja-JP" sz="2000" dirty="0">
                <a:solidFill>
                  <a:schemeClr val="tx1"/>
                </a:solidFill>
                <a:latin typeface="Meiryo UI" panose="020B0604030504040204" pitchFamily="50" charset="-128"/>
                <a:ea typeface="Meiryo UI" panose="020B0604030504040204" pitchFamily="50" charset="-128"/>
              </a:rPr>
              <a:t>】</a:t>
            </a:r>
          </a:p>
        </p:txBody>
      </p:sp>
      <p:sp>
        <p:nvSpPr>
          <p:cNvPr id="27" name="フローチャート: 手操作入力 26"/>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28" name="フローチャート: 手操作入力 27"/>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63AE9AC7-944E-537F-75C6-5DF1FDC4EA85}"/>
              </a:ext>
            </a:extLst>
          </p:cNvPr>
          <p:cNvSpPr/>
          <p:nvPr/>
        </p:nvSpPr>
        <p:spPr>
          <a:xfrm>
            <a:off x="119466" y="122315"/>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1</a:t>
            </a:r>
            <a:r>
              <a:rPr kumimoji="1" lang="en-US" altLang="ja-JP" sz="4000" b="1" dirty="0">
                <a:latin typeface="Meiryo UI" panose="020B0604030504040204" pitchFamily="50" charset="-128"/>
                <a:ea typeface="Meiryo UI" panose="020B0604030504040204" pitchFamily="50" charset="-128"/>
              </a:rPr>
              <a:t>-1</a:t>
            </a:r>
          </a:p>
        </p:txBody>
      </p:sp>
    </p:spTree>
    <p:extLst>
      <p:ext uri="{BB962C8B-B14F-4D97-AF65-F5344CB8AC3E}">
        <p14:creationId xmlns:p14="http://schemas.microsoft.com/office/powerpoint/2010/main" val="1526695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296415" y="3725107"/>
            <a:ext cx="8070971" cy="13612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288099" y="2518727"/>
            <a:ext cx="8079287" cy="11270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288099" y="1273256"/>
            <a:ext cx="8079287" cy="11661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972059" y="5301758"/>
            <a:ext cx="9060702" cy="8631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 name="コンテンツ プレースホルダー 2"/>
          <p:cNvSpPr>
            <a:spLocks noGrp="1"/>
          </p:cNvSpPr>
          <p:nvPr>
            <p:ph idx="4294967295"/>
          </p:nvPr>
        </p:nvSpPr>
        <p:spPr>
          <a:xfrm>
            <a:off x="281421" y="1259744"/>
            <a:ext cx="8643374" cy="588963"/>
          </a:xfrm>
          <a:prstGeom prst="rect">
            <a:avLst/>
          </a:prstGeom>
          <a:noFill/>
        </p:spPr>
        <p:txBody>
          <a:bodyPr>
            <a:normAutofit/>
          </a:bodyPr>
          <a:lstStyle/>
          <a:p>
            <a:pPr marL="0" indent="0" defTabSz="457200">
              <a:lnSpc>
                <a:spcPct val="100000"/>
              </a:lnSpc>
              <a:spcBef>
                <a:spcPts val="0"/>
              </a:spcBef>
              <a:spcAft>
                <a:spcPts val="0"/>
              </a:spcAft>
              <a:buClrTx/>
              <a:buSzTx/>
              <a:buNone/>
            </a:pPr>
            <a:r>
              <a:rPr lang="ja-JP" altLang="en-US" sz="2400" b="1" dirty="0">
                <a:ln w="12700">
                  <a:noFill/>
                  <a:prstDash val="solid"/>
                </a:ln>
                <a:solidFill>
                  <a:schemeClr val="tx1"/>
                </a:solidFill>
                <a:latin typeface="Meiryo UI" panose="020B0604030504040204" pitchFamily="50" charset="-128"/>
                <a:ea typeface="Meiryo UI" panose="020B0604030504040204" pitchFamily="50" charset="-128"/>
              </a:rPr>
              <a:t>▶　</a:t>
            </a:r>
            <a:r>
              <a:rPr lang="ja-JP" altLang="en-US" b="1" dirty="0">
                <a:ln w="12700">
                  <a:noFill/>
                  <a:prstDash val="solid"/>
                </a:ln>
                <a:solidFill>
                  <a:schemeClr val="tx1"/>
                </a:solidFill>
                <a:latin typeface="Meiryo UI" panose="020B0604030504040204" pitchFamily="50" charset="-128"/>
                <a:ea typeface="Meiryo UI" panose="020B0604030504040204" pitchFamily="50" charset="-128"/>
              </a:rPr>
              <a:t>富士見市公共施設等総合管理方針</a:t>
            </a:r>
            <a:endParaRPr kumimoji="0" lang="ja-JP" altLang="en-US" b="1" dirty="0">
              <a:ln w="12700">
                <a:noFill/>
                <a:prstDash val="solid"/>
              </a:ln>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785410" y="1943219"/>
            <a:ext cx="7434776"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公共施設の課題を整理し、考え方を整理しました。</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sp>
        <p:nvSpPr>
          <p:cNvPr id="16" name="コンテンツ プレースホルダー 2"/>
          <p:cNvSpPr txBox="1">
            <a:spLocks/>
          </p:cNvSpPr>
          <p:nvPr/>
        </p:nvSpPr>
        <p:spPr>
          <a:xfrm>
            <a:off x="281421" y="2504020"/>
            <a:ext cx="10578836" cy="489617"/>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chemeClr val="tx1"/>
                </a:solidFill>
                <a:latin typeface="Meiryo UI" panose="020B0604030504040204" pitchFamily="50" charset="-128"/>
                <a:ea typeface="Meiryo UI" panose="020B0604030504040204" pitchFamily="50" charset="-128"/>
              </a:rPr>
              <a:t>▶　</a:t>
            </a:r>
            <a:r>
              <a:rPr lang="ja-JP" altLang="en-US" b="1" dirty="0">
                <a:ln w="12700">
                  <a:noFill/>
                  <a:prstDash val="solid"/>
                </a:ln>
                <a:solidFill>
                  <a:schemeClr val="tx1"/>
                </a:solidFill>
                <a:latin typeface="Meiryo UI" panose="020B0604030504040204" pitchFamily="50" charset="-128"/>
                <a:ea typeface="Meiryo UI" panose="020B0604030504040204" pitchFamily="50" charset="-128"/>
              </a:rPr>
              <a:t>富士見市公共施設個別施設計画</a:t>
            </a:r>
            <a:endParaRPr kumimoji="0" lang="ja-JP" altLang="en-US" b="1" dirty="0">
              <a:ln w="12700">
                <a:noFill/>
                <a:prstDash val="solid"/>
              </a:ln>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759297" y="3102616"/>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方針を踏まえ、建築物の大まかな改修内容や実施時期を示しました。</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18" name="コンテンツ プレースホルダー 2"/>
          <p:cNvSpPr txBox="1">
            <a:spLocks/>
          </p:cNvSpPr>
          <p:nvPr/>
        </p:nvSpPr>
        <p:spPr>
          <a:xfrm>
            <a:off x="296415" y="3725106"/>
            <a:ext cx="8273441" cy="589087"/>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chemeClr val="tx1"/>
                </a:solidFill>
                <a:latin typeface="Meiryo UI" panose="020B0604030504040204" pitchFamily="50" charset="-128"/>
                <a:ea typeface="Meiryo UI" panose="020B0604030504040204" pitchFamily="50" charset="-128"/>
              </a:rPr>
              <a:t>▶　</a:t>
            </a:r>
            <a:r>
              <a:rPr lang="ja-JP" altLang="en-US" b="1" dirty="0">
                <a:ln w="12700">
                  <a:noFill/>
                  <a:prstDash val="solid"/>
                </a:ln>
                <a:solidFill>
                  <a:schemeClr val="tx1"/>
                </a:solidFill>
                <a:latin typeface="Meiryo UI" panose="020B0604030504040204" pitchFamily="50" charset="-128"/>
                <a:ea typeface="Meiryo UI" panose="020B0604030504040204" pitchFamily="50" charset="-128"/>
              </a:rPr>
              <a:t>富士見市公共施設個別施設計画第</a:t>
            </a:r>
            <a:r>
              <a:rPr lang="en-US" altLang="ja-JP" b="1" dirty="0">
                <a:ln w="12700">
                  <a:noFill/>
                  <a:prstDash val="solid"/>
                </a:ln>
                <a:solidFill>
                  <a:schemeClr val="tx1"/>
                </a:solidFill>
                <a:latin typeface="Meiryo UI" panose="020B0604030504040204" pitchFamily="50" charset="-128"/>
                <a:ea typeface="Meiryo UI" panose="020B0604030504040204" pitchFamily="50" charset="-128"/>
              </a:rPr>
              <a:t>1</a:t>
            </a:r>
            <a:r>
              <a:rPr lang="ja-JP" altLang="en-US" b="1" dirty="0">
                <a:ln w="12700">
                  <a:noFill/>
                  <a:prstDash val="solid"/>
                </a:ln>
                <a:solidFill>
                  <a:schemeClr val="tx1"/>
                </a:solidFill>
                <a:latin typeface="Meiryo UI" panose="020B0604030504040204" pitchFamily="50" charset="-128"/>
                <a:ea typeface="Meiryo UI" panose="020B0604030504040204" pitchFamily="50" charset="-128"/>
              </a:rPr>
              <a:t>期実行計画</a:t>
            </a:r>
            <a:endParaRPr kumimoji="0" lang="ja-JP" altLang="en-US" b="1" dirty="0">
              <a:ln w="12700">
                <a:noFill/>
                <a:prstDash val="solid"/>
              </a:ln>
              <a:solidFill>
                <a:schemeClr val="tx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759297" y="4454415"/>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建物を長く使うために、</a:t>
            </a:r>
            <a:endParaRPr kumimoji="1" lang="en-US" altLang="ja-JP" sz="2000" dirty="0">
              <a:solidFill>
                <a:schemeClr val="tx1"/>
              </a:solidFill>
              <a:latin typeface="Meiryo UI" panose="020B0604030504040204" pitchFamily="50" charset="-128"/>
              <a:ea typeface="Meiryo UI" panose="020B0604030504040204" pitchFamily="50" charset="-128"/>
            </a:endParaRPr>
          </a:p>
          <a:p>
            <a:r>
              <a:rPr kumimoji="1" lang="ja-JP" altLang="en-US" sz="2000" dirty="0">
                <a:solidFill>
                  <a:schemeClr val="tx1"/>
                </a:solidFill>
                <a:latin typeface="Meiryo UI" panose="020B0604030504040204" pitchFamily="50" charset="-128"/>
                <a:ea typeface="Meiryo UI" panose="020B0604030504040204" pitchFamily="50" charset="-128"/>
              </a:rPr>
              <a:t>令和</a:t>
            </a:r>
            <a:r>
              <a:rPr kumimoji="1" lang="en-US" altLang="ja-JP" sz="2000" dirty="0">
                <a:solidFill>
                  <a:schemeClr val="tx1"/>
                </a:solidFill>
                <a:latin typeface="Meiryo UI" panose="020B0604030504040204" pitchFamily="50" charset="-128"/>
                <a:ea typeface="Meiryo UI" panose="020B0604030504040204" pitchFamily="50" charset="-128"/>
              </a:rPr>
              <a:t>12</a:t>
            </a:r>
            <a:r>
              <a:rPr kumimoji="1" lang="ja-JP" altLang="en-US" sz="2000" dirty="0">
                <a:solidFill>
                  <a:schemeClr val="tx1"/>
                </a:solidFill>
                <a:latin typeface="Meiryo UI" panose="020B0604030504040204" pitchFamily="50" charset="-128"/>
                <a:ea typeface="Meiryo UI" panose="020B0604030504040204" pitchFamily="50" charset="-128"/>
              </a:rPr>
              <a:t>年度までの</a:t>
            </a:r>
            <a:r>
              <a:rPr kumimoji="1" lang="en-US" altLang="ja-JP" sz="2000" dirty="0">
                <a:solidFill>
                  <a:schemeClr val="tx1"/>
                </a:solidFill>
                <a:latin typeface="Meiryo UI" panose="020B0604030504040204" pitchFamily="50" charset="-128"/>
                <a:ea typeface="Meiryo UI" panose="020B0604030504040204" pitchFamily="50" charset="-128"/>
              </a:rPr>
              <a:t>10</a:t>
            </a:r>
            <a:r>
              <a:rPr kumimoji="1" lang="ja-JP" altLang="en-US" sz="2000" dirty="0">
                <a:solidFill>
                  <a:schemeClr val="tx1"/>
                </a:solidFill>
                <a:latin typeface="Meiryo UI" panose="020B0604030504040204" pitchFamily="50" charset="-128"/>
                <a:ea typeface="Meiryo UI" panose="020B0604030504040204" pitchFamily="50" charset="-128"/>
              </a:rPr>
              <a:t>年間の改修スケジュールを示しました。</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2" name="右矢印 1"/>
          <p:cNvSpPr/>
          <p:nvPr/>
        </p:nvSpPr>
        <p:spPr>
          <a:xfrm>
            <a:off x="583133" y="5380358"/>
            <a:ext cx="1297148" cy="665510"/>
          </a:xfrm>
          <a:prstGeom prst="rightArrow">
            <a:avLst>
              <a:gd name="adj1" fmla="val 30985"/>
              <a:gd name="adj2" fmla="val 123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972059" y="5150957"/>
            <a:ext cx="7626757" cy="765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各計画の考え基づき、具体的な改修内容の検討を開始</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rotWithShape="1">
          <a:blip r:embed="rId3"/>
          <a:srcRect l="23116" t="16815" r="46319" b="11071"/>
          <a:stretch/>
        </p:blipFill>
        <p:spPr>
          <a:xfrm>
            <a:off x="8741063" y="1259744"/>
            <a:ext cx="2884828" cy="3826606"/>
          </a:xfrm>
          <a:prstGeom prst="rect">
            <a:avLst/>
          </a:prstGeom>
          <a:ln>
            <a:solidFill>
              <a:schemeClr val="tx1"/>
            </a:solidFill>
          </a:ln>
        </p:spPr>
      </p:pic>
      <p:cxnSp>
        <p:nvCxnSpPr>
          <p:cNvPr id="21" name="直線コネクタ 20"/>
          <p:cNvCxnSpPr>
            <a:cxnSpLocks/>
          </p:cNvCxnSpPr>
          <p:nvPr/>
        </p:nvCxnSpPr>
        <p:spPr>
          <a:xfrm>
            <a:off x="1283110" y="1126773"/>
            <a:ext cx="1090889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930152" y="204378"/>
            <a:ext cx="8470383"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200" b="1" dirty="0">
                <a:latin typeface="Meiryo UI" panose="020B0604030504040204" pitchFamily="50" charset="-128"/>
                <a:ea typeface="Meiryo UI" panose="020B0604030504040204" pitchFamily="50" charset="-128"/>
              </a:rPr>
              <a:t>公共施設マネジメントの推進</a:t>
            </a:r>
          </a:p>
        </p:txBody>
      </p:sp>
      <p:sp>
        <p:nvSpPr>
          <p:cNvPr id="30" name="正方形/長方形 29"/>
          <p:cNvSpPr/>
          <p:nvPr/>
        </p:nvSpPr>
        <p:spPr>
          <a:xfrm>
            <a:off x="785410" y="1577650"/>
            <a:ext cx="7434776"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令和</a:t>
            </a:r>
            <a:r>
              <a:rPr kumimoji="1" lang="en-US" altLang="ja-JP" sz="2000" dirty="0">
                <a:solidFill>
                  <a:schemeClr val="tx1"/>
                </a:solidFill>
                <a:latin typeface="Meiryo UI" panose="020B0604030504040204" pitchFamily="50" charset="-128"/>
                <a:ea typeface="Meiryo UI" panose="020B0604030504040204" pitchFamily="50" charset="-128"/>
              </a:rPr>
              <a:t>2</a:t>
            </a:r>
            <a:r>
              <a:rPr kumimoji="1" lang="ja-JP" altLang="en-US" sz="2000" dirty="0">
                <a:solidFill>
                  <a:schemeClr val="tx1"/>
                </a:solidFill>
                <a:latin typeface="Meiryo UI" panose="020B0604030504040204" pitchFamily="50" charset="-128"/>
                <a:ea typeface="Meiryo UI" panose="020B0604030504040204" pitchFamily="50" charset="-128"/>
              </a:rPr>
              <a:t>年度に改訂。</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768293" y="278419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令和</a:t>
            </a:r>
            <a:r>
              <a:rPr kumimoji="1" lang="en-US" altLang="ja-JP" sz="2000" dirty="0">
                <a:solidFill>
                  <a:schemeClr val="tx1"/>
                </a:solidFill>
                <a:latin typeface="Meiryo UI" panose="020B0604030504040204" pitchFamily="50" charset="-128"/>
                <a:ea typeface="Meiryo UI" panose="020B0604030504040204" pitchFamily="50" charset="-128"/>
              </a:rPr>
              <a:t>2</a:t>
            </a:r>
            <a:r>
              <a:rPr kumimoji="1" lang="ja-JP" altLang="en-US" sz="2000" dirty="0">
                <a:solidFill>
                  <a:schemeClr val="tx1"/>
                </a:solidFill>
                <a:latin typeface="Meiryo UI" panose="020B0604030504040204" pitchFamily="50" charset="-128"/>
                <a:ea typeface="Meiryo UI" panose="020B0604030504040204" pitchFamily="50" charset="-128"/>
              </a:rPr>
              <a:t>年度に策定。</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759297" y="3996947"/>
            <a:ext cx="7808921"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令和</a:t>
            </a:r>
            <a:r>
              <a:rPr kumimoji="1" lang="en-US" altLang="ja-JP" sz="2000" dirty="0">
                <a:solidFill>
                  <a:schemeClr val="tx1"/>
                </a:solidFill>
                <a:latin typeface="Meiryo UI" panose="020B0604030504040204" pitchFamily="50" charset="-128"/>
                <a:ea typeface="Meiryo UI" panose="020B0604030504040204" pitchFamily="50" charset="-128"/>
              </a:rPr>
              <a:t>3</a:t>
            </a:r>
            <a:r>
              <a:rPr kumimoji="1" lang="ja-JP" altLang="en-US" sz="2000" dirty="0">
                <a:solidFill>
                  <a:schemeClr val="tx1"/>
                </a:solidFill>
                <a:latin typeface="Meiryo UI" panose="020B0604030504040204" pitchFamily="50" charset="-128"/>
                <a:ea typeface="Meiryo UI" panose="020B0604030504040204" pitchFamily="50" charset="-128"/>
              </a:rPr>
              <a:t>年度に策定。</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F5DF8E49-5B0F-FA1F-1FD1-3DE01843319C}"/>
              </a:ext>
            </a:extLst>
          </p:cNvPr>
          <p:cNvSpPr/>
          <p:nvPr/>
        </p:nvSpPr>
        <p:spPr>
          <a:xfrm>
            <a:off x="85684" y="10422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1</a:t>
            </a:r>
            <a:r>
              <a:rPr kumimoji="1" lang="en-US" altLang="ja-JP" sz="4000" b="1" dirty="0">
                <a:latin typeface="Meiryo UI" panose="020B0604030504040204" pitchFamily="50" charset="-128"/>
                <a:ea typeface="Meiryo UI" panose="020B0604030504040204" pitchFamily="50" charset="-128"/>
              </a:rPr>
              <a:t>-2</a:t>
            </a:r>
          </a:p>
        </p:txBody>
      </p:sp>
      <p:sp>
        <p:nvSpPr>
          <p:cNvPr id="8" name="正方形/長方形 7">
            <a:extLst>
              <a:ext uri="{FF2B5EF4-FFF2-40B4-BE49-F238E27FC236}">
                <a16:creationId xmlns:a16="http://schemas.microsoft.com/office/drawing/2014/main" id="{926CDABB-54F1-3C8C-4715-E20D8B98F902}"/>
              </a:ext>
            </a:extLst>
          </p:cNvPr>
          <p:cNvSpPr/>
          <p:nvPr/>
        </p:nvSpPr>
        <p:spPr>
          <a:xfrm>
            <a:off x="1976975" y="5543818"/>
            <a:ext cx="8898956" cy="765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latin typeface="Meiryo UI" panose="020B0604030504040204" pitchFamily="50" charset="-128"/>
                <a:ea typeface="Meiryo UI" panose="020B0604030504040204" pitchFamily="50" charset="-128"/>
              </a:rPr>
              <a:t>【</a:t>
            </a:r>
            <a:r>
              <a:rPr kumimoji="1" lang="ja-JP" altLang="en-US" sz="2000" dirty="0">
                <a:solidFill>
                  <a:schemeClr val="tx1"/>
                </a:solidFill>
                <a:latin typeface="Meiryo UI" panose="020B0604030504040204" pitchFamily="50" charset="-128"/>
                <a:ea typeface="Meiryo UI" panose="020B0604030504040204" pitchFamily="50" charset="-128"/>
              </a:rPr>
              <a:t>計画上の予定</a:t>
            </a:r>
            <a:r>
              <a:rPr kumimoji="1" lang="en-US" altLang="ja-JP" sz="2000" dirty="0">
                <a:solidFill>
                  <a:schemeClr val="tx1"/>
                </a:solidFill>
                <a:latin typeface="Meiryo UI" panose="020B0604030504040204" pitchFamily="50" charset="-128"/>
                <a:ea typeface="Meiryo UI" panose="020B0604030504040204" pitchFamily="50" charset="-128"/>
              </a:rPr>
              <a:t>】</a:t>
            </a:r>
            <a:r>
              <a:rPr kumimoji="1" lang="ja-JP" altLang="en-US" sz="2000" dirty="0">
                <a:solidFill>
                  <a:schemeClr val="tx1"/>
                </a:solidFill>
                <a:latin typeface="Meiryo UI" panose="020B0604030504040204" pitchFamily="50" charset="-128"/>
                <a:ea typeface="Meiryo UI" panose="020B0604030504040204" pitchFamily="50" charset="-128"/>
              </a:rPr>
              <a:t>みずほ台コミュニティセンター長寿命化改修工事（令和</a:t>
            </a:r>
            <a:r>
              <a:rPr kumimoji="1" lang="en-US" altLang="ja-JP" sz="2000" dirty="0">
                <a:solidFill>
                  <a:schemeClr val="tx1"/>
                </a:solidFill>
                <a:latin typeface="Meiryo UI" panose="020B0604030504040204" pitchFamily="50" charset="-128"/>
                <a:ea typeface="Meiryo UI" panose="020B0604030504040204" pitchFamily="50" charset="-128"/>
              </a:rPr>
              <a:t>8</a:t>
            </a:r>
            <a:r>
              <a:rPr kumimoji="1" lang="ja-JP" altLang="en-US" sz="2000" dirty="0">
                <a:solidFill>
                  <a:schemeClr val="tx1"/>
                </a:solidFill>
                <a:latin typeface="Meiryo UI" panose="020B0604030504040204" pitchFamily="50" charset="-128"/>
                <a:ea typeface="Meiryo UI" panose="020B0604030504040204" pitchFamily="50" charset="-128"/>
              </a:rPr>
              <a:t>年度工事）</a:t>
            </a:r>
            <a:endParaRPr kumimoji="1" lang="en-US" altLang="ja-JP" sz="2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58716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281894" y="1439711"/>
            <a:ext cx="8643374" cy="588963"/>
          </a:xfrm>
          <a:prstGeom prst="rect">
            <a:avLst/>
          </a:prstGeom>
          <a:noFill/>
        </p:spPr>
        <p:txBody>
          <a:bodyPr>
            <a:normAutofit/>
          </a:bodyPr>
          <a:lstStyle/>
          <a:p>
            <a:pPr marL="0" indent="0" defTabSz="457200">
              <a:lnSpc>
                <a:spcPct val="100000"/>
              </a:lnSpc>
              <a:spcBef>
                <a:spcPts val="0"/>
              </a:spcBef>
              <a:spcAft>
                <a:spcPts val="0"/>
              </a:spcAft>
              <a:buClrTx/>
              <a:buSzTx/>
              <a:buNone/>
            </a:pPr>
            <a:r>
              <a:rPr lang="ja-JP" altLang="en-US" sz="2400" b="1" dirty="0">
                <a:ln w="12700">
                  <a:noFill/>
                  <a:prstDash val="solid"/>
                </a:ln>
                <a:solidFill>
                  <a:schemeClr val="tx1"/>
                </a:solidFill>
                <a:latin typeface="Meiryo UI" panose="020B0604030504040204" pitchFamily="50" charset="-128"/>
                <a:ea typeface="Meiryo UI" panose="020B0604030504040204" pitchFamily="50" charset="-128"/>
              </a:rPr>
              <a:t>▶　長寿命化改修とは</a:t>
            </a:r>
            <a:endParaRPr kumimoji="0" lang="ja-JP" altLang="en-US" sz="2400" b="1" dirty="0">
              <a:ln w="12700">
                <a:noFill/>
                <a:prstDash val="solid"/>
              </a:ln>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flipV="1">
            <a:off x="1268361" y="1080656"/>
            <a:ext cx="10923639" cy="46117"/>
          </a:xfrm>
          <a:prstGeom prst="line">
            <a:avLst/>
          </a:prstGeom>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930152" y="241842"/>
            <a:ext cx="8470383"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200" b="1" dirty="0">
                <a:latin typeface="Meiryo UI" panose="020B0604030504040204" pitchFamily="50" charset="-128"/>
                <a:ea typeface="Meiryo UI" panose="020B0604030504040204" pitchFamily="50" charset="-128"/>
              </a:rPr>
              <a:t>長寿命化改修とは</a:t>
            </a:r>
          </a:p>
        </p:txBody>
      </p: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6" name="正方形/長方形 35"/>
          <p:cNvSpPr/>
          <p:nvPr/>
        </p:nvSpPr>
        <p:spPr>
          <a:xfrm>
            <a:off x="281894" y="1567"/>
            <a:ext cx="1223486" cy="1079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6600" b="1" dirty="0">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120468" y="1835735"/>
            <a:ext cx="5563015" cy="88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　建物を</a:t>
            </a:r>
            <a:r>
              <a:rPr kumimoji="1" lang="en-US" altLang="ja-JP" sz="2000" dirty="0">
                <a:solidFill>
                  <a:schemeClr val="tx1"/>
                </a:solidFill>
                <a:latin typeface="Meiryo UI" panose="020B0604030504040204" pitchFamily="50" charset="-128"/>
                <a:ea typeface="Meiryo UI" panose="020B0604030504040204" pitchFamily="50" charset="-128"/>
              </a:rPr>
              <a:t>80</a:t>
            </a:r>
            <a:r>
              <a:rPr kumimoji="1" lang="ja-JP" altLang="en-US" sz="2000" dirty="0">
                <a:solidFill>
                  <a:schemeClr val="tx1"/>
                </a:solidFill>
                <a:latin typeface="Meiryo UI" panose="020B0604030504040204" pitchFamily="50" charset="-128"/>
                <a:ea typeface="Meiryo UI" panose="020B0604030504040204" pitchFamily="50" charset="-128"/>
              </a:rPr>
              <a:t>年使用することを目標に、建設後</a:t>
            </a:r>
            <a:r>
              <a:rPr kumimoji="1" lang="en-US" altLang="ja-JP" sz="2000" dirty="0">
                <a:solidFill>
                  <a:schemeClr val="tx1"/>
                </a:solidFill>
                <a:latin typeface="Meiryo UI" panose="020B0604030504040204" pitchFamily="50" charset="-128"/>
                <a:ea typeface="Meiryo UI" panose="020B0604030504040204" pitchFamily="50" charset="-128"/>
              </a:rPr>
              <a:t>40</a:t>
            </a:r>
            <a:r>
              <a:rPr kumimoji="1" lang="ja-JP" altLang="en-US" sz="2000" dirty="0">
                <a:solidFill>
                  <a:schemeClr val="tx1"/>
                </a:solidFill>
                <a:latin typeface="Meiryo UI" panose="020B0604030504040204" pitchFamily="50" charset="-128"/>
                <a:ea typeface="Meiryo UI" panose="020B0604030504040204" pitchFamily="50" charset="-128"/>
              </a:rPr>
              <a:t>年を</a:t>
            </a:r>
            <a:endParaRPr kumimoji="1" lang="en-US" altLang="ja-JP" sz="2000" dirty="0">
              <a:solidFill>
                <a:schemeClr val="tx1"/>
              </a:solidFill>
              <a:latin typeface="Meiryo UI" panose="020B0604030504040204" pitchFamily="50" charset="-128"/>
              <a:ea typeface="Meiryo UI" panose="020B0604030504040204" pitchFamily="50" charset="-128"/>
            </a:endParaRPr>
          </a:p>
          <a:p>
            <a:r>
              <a:rPr kumimoji="1" lang="ja-JP" altLang="en-US" sz="2000" dirty="0">
                <a:solidFill>
                  <a:schemeClr val="tx1"/>
                </a:solidFill>
                <a:latin typeface="Meiryo UI" panose="020B0604030504040204" pitchFamily="50" charset="-128"/>
                <a:ea typeface="Meiryo UI" panose="020B0604030504040204" pitchFamily="50" charset="-128"/>
              </a:rPr>
              <a:t>　目途に行う改修工事　　</a:t>
            </a:r>
            <a:r>
              <a:rPr kumimoji="1" lang="ja-JP" altLang="en-US" sz="1600" dirty="0">
                <a:solidFill>
                  <a:schemeClr val="tx1"/>
                </a:solidFill>
                <a:latin typeface="Meiryo UI" panose="020B0604030504040204" pitchFamily="50" charset="-128"/>
                <a:ea typeface="Meiryo UI" panose="020B0604030504040204" pitchFamily="50" charset="-128"/>
              </a:rPr>
              <a:t>　</a:t>
            </a:r>
            <a:r>
              <a:rPr kumimoji="1" lang="en-US" altLang="ja-JP" sz="1600" dirty="0">
                <a:solidFill>
                  <a:schemeClr val="tx1"/>
                </a:solidFill>
                <a:latin typeface="Meiryo UI" panose="020B0604030504040204" pitchFamily="50" charset="-128"/>
                <a:ea typeface="Meiryo UI" panose="020B0604030504040204" pitchFamily="50" charset="-128"/>
              </a:rPr>
              <a:t>※</a:t>
            </a:r>
            <a:r>
              <a:rPr kumimoji="1" lang="ja-JP" altLang="en-US" sz="1600" dirty="0">
                <a:solidFill>
                  <a:schemeClr val="tx1"/>
                </a:solidFill>
                <a:latin typeface="Meiryo UI" panose="020B0604030504040204" pitchFamily="50" charset="-128"/>
                <a:ea typeface="Meiryo UI" panose="020B0604030504040204" pitchFamily="50" charset="-128"/>
              </a:rPr>
              <a:t>標準耐用年数：</a:t>
            </a:r>
            <a:r>
              <a:rPr kumimoji="1" lang="en-US" altLang="ja-JP" sz="1600" dirty="0">
                <a:solidFill>
                  <a:schemeClr val="tx1"/>
                </a:solidFill>
                <a:latin typeface="Meiryo UI" panose="020B0604030504040204" pitchFamily="50" charset="-128"/>
                <a:ea typeface="Meiryo UI" panose="020B0604030504040204" pitchFamily="50" charset="-128"/>
              </a:rPr>
              <a:t>60</a:t>
            </a:r>
            <a:r>
              <a:rPr kumimoji="1" lang="ja-JP" altLang="en-US" sz="1600" dirty="0">
                <a:solidFill>
                  <a:schemeClr val="tx1"/>
                </a:solidFill>
                <a:latin typeface="Meiryo UI" panose="020B0604030504040204" pitchFamily="50" charset="-128"/>
                <a:ea typeface="Meiryo UI" panose="020B0604030504040204" pitchFamily="50" charset="-128"/>
              </a:rPr>
              <a:t>年</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11180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5291177" y="575913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291177" y="5354893"/>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479198611"/>
              </p:ext>
            </p:extLst>
          </p:nvPr>
        </p:nvGraphicFramePr>
        <p:xfrm>
          <a:off x="896364" y="3955157"/>
          <a:ext cx="4859927" cy="2308280"/>
        </p:xfrm>
        <a:graphic>
          <a:graphicData uri="http://schemas.openxmlformats.org/drawingml/2006/table">
            <a:tbl>
              <a:tblPr firstRow="1" bandRow="1">
                <a:tableStyleId>{5C22544A-7EE6-4342-B048-85BDC9FD1C3A}</a:tableStyleId>
              </a:tblPr>
              <a:tblGrid>
                <a:gridCol w="4859927">
                  <a:extLst>
                    <a:ext uri="{9D8B030D-6E8A-4147-A177-3AD203B41FA5}">
                      <a16:colId xmlns:a16="http://schemas.microsoft.com/office/drawing/2014/main" val="706597899"/>
                    </a:ext>
                  </a:extLst>
                </a:gridCol>
              </a:tblGrid>
              <a:tr h="461656">
                <a:tc>
                  <a:txBody>
                    <a:bodyPr/>
                    <a:lstStyle/>
                    <a:p>
                      <a:r>
                        <a:rPr kumimoji="1" lang="ja-JP" altLang="en-US" dirty="0">
                          <a:solidFill>
                            <a:schemeClr val="tx1"/>
                          </a:solidFill>
                          <a:latin typeface="Meiryo UI" panose="020B0604030504040204" pitchFamily="50" charset="-128"/>
                          <a:ea typeface="Meiryo UI" panose="020B0604030504040204" pitchFamily="50" charset="-128"/>
                        </a:rPr>
                        <a:t>１．建物の耐久性を高める工事</a:t>
                      </a:r>
                    </a:p>
                  </a:txBody>
                  <a:tcPr anchor="ctr"/>
                </a:tc>
                <a:extLst>
                  <a:ext uri="{0D108BD9-81ED-4DB2-BD59-A6C34878D82A}">
                    <a16:rowId xmlns:a16="http://schemas.microsoft.com/office/drawing/2014/main" val="701593787"/>
                  </a:ext>
                </a:extLst>
              </a:tr>
              <a:tr h="461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latin typeface="Meiryo UI" panose="020B0604030504040204" pitchFamily="50" charset="-128"/>
                          <a:ea typeface="Meiryo UI" panose="020B0604030504040204" pitchFamily="50" charset="-128"/>
                        </a:rPr>
                        <a:t>①構造躯体の経年劣化対策</a:t>
                      </a:r>
                      <a:endParaRPr kumimoji="1" lang="en-US" altLang="ja-JP" sz="18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75285157"/>
                  </a:ext>
                </a:extLst>
              </a:tr>
              <a:tr h="461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latin typeface="Meiryo UI" panose="020B0604030504040204" pitchFamily="50" charset="-128"/>
                          <a:ea typeface="Meiryo UI" panose="020B0604030504040204" pitchFamily="50" charset="-128"/>
                        </a:rPr>
                        <a:t>②耐久性の優れた仕上材への更新</a:t>
                      </a:r>
                      <a:endParaRPr kumimoji="1" lang="en-US" altLang="ja-JP" sz="18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375487856"/>
                  </a:ext>
                </a:extLst>
              </a:tr>
              <a:tr h="461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latin typeface="Meiryo UI" panose="020B0604030504040204" pitchFamily="50" charset="-128"/>
                          <a:ea typeface="Meiryo UI" panose="020B0604030504040204" pitchFamily="50" charset="-128"/>
                        </a:rPr>
                        <a:t>③維持管理や設備更新を容易にする改修</a:t>
                      </a:r>
                      <a:endParaRPr kumimoji="1" lang="en-US" altLang="ja-JP" sz="18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262659733"/>
                  </a:ext>
                </a:extLst>
              </a:tr>
              <a:tr h="4616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latin typeface="Meiryo UI" panose="020B0604030504040204" pitchFamily="50" charset="-128"/>
                          <a:ea typeface="Meiryo UI" panose="020B0604030504040204" pitchFamily="50" charset="-128"/>
                        </a:rPr>
                        <a:t>④ライフラインの更新</a:t>
                      </a:r>
                      <a:endParaRPr kumimoji="1" lang="en-US" altLang="ja-JP" sz="18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53121675"/>
                  </a:ext>
                </a:extLst>
              </a:tr>
            </a:tbl>
          </a:graphicData>
        </a:graphic>
      </p:graphicFrame>
      <p:graphicFrame>
        <p:nvGraphicFramePr>
          <p:cNvPr id="26" name="表 25"/>
          <p:cNvGraphicFramePr>
            <a:graphicFrameLocks noGrp="1"/>
          </p:cNvGraphicFramePr>
          <p:nvPr/>
        </p:nvGraphicFramePr>
        <p:xfrm>
          <a:off x="6026457" y="3958615"/>
          <a:ext cx="5251143" cy="2301363"/>
        </p:xfrm>
        <a:graphic>
          <a:graphicData uri="http://schemas.openxmlformats.org/drawingml/2006/table">
            <a:tbl>
              <a:tblPr firstRow="1" bandRow="1">
                <a:tableStyleId>{5C22544A-7EE6-4342-B048-85BDC9FD1C3A}</a:tableStyleId>
              </a:tblPr>
              <a:tblGrid>
                <a:gridCol w="5251143">
                  <a:extLst>
                    <a:ext uri="{9D8B030D-6E8A-4147-A177-3AD203B41FA5}">
                      <a16:colId xmlns:a16="http://schemas.microsoft.com/office/drawing/2014/main" val="706597899"/>
                    </a:ext>
                  </a:extLst>
                </a:gridCol>
              </a:tblGrid>
              <a:tr h="486955">
                <a:tc>
                  <a:txBody>
                    <a:bodyPr/>
                    <a:lstStyle/>
                    <a:p>
                      <a:r>
                        <a:rPr kumimoji="1" lang="ja-JP" altLang="en-US" dirty="0">
                          <a:solidFill>
                            <a:schemeClr val="tx1"/>
                          </a:solidFill>
                          <a:latin typeface="Meiryo UI" panose="020B0604030504040204" pitchFamily="50" charset="-128"/>
                          <a:ea typeface="Meiryo UI" panose="020B0604030504040204" pitchFamily="50" charset="-128"/>
                        </a:rPr>
                        <a:t>２．建物の性能を向上させる工事</a:t>
                      </a:r>
                    </a:p>
                  </a:txBody>
                  <a:tcPr anchor="ctr"/>
                </a:tc>
                <a:extLst>
                  <a:ext uri="{0D108BD9-81ED-4DB2-BD59-A6C34878D82A}">
                    <a16:rowId xmlns:a16="http://schemas.microsoft.com/office/drawing/2014/main" val="701593787"/>
                  </a:ext>
                </a:extLst>
              </a:tr>
              <a:tr h="486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latin typeface="Meiryo UI" panose="020B0604030504040204" pitchFamily="50" charset="-128"/>
                          <a:ea typeface="Meiryo UI" panose="020B0604030504040204" pitchFamily="50" charset="-128"/>
                        </a:rPr>
                        <a:t>①省エネルギー対策</a:t>
                      </a:r>
                      <a:endParaRPr kumimoji="1" lang="en-US" altLang="ja-JP" sz="18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75285157"/>
                  </a:ext>
                </a:extLst>
              </a:tr>
              <a:tr h="840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latin typeface="Meiryo UI" panose="020B0604030504040204" pitchFamily="50" charset="-128"/>
                          <a:ea typeface="Meiryo UI" panose="020B0604030504040204" pitchFamily="50" charset="-128"/>
                        </a:rPr>
                        <a:t>②柔軟なプランへの改修</a:t>
                      </a:r>
                      <a:endParaRPr kumimoji="1" lang="en-US" altLang="ja-JP" sz="18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latin typeface="Meiryo UI" panose="020B0604030504040204" pitchFamily="50" charset="-128"/>
                          <a:ea typeface="Meiryo UI" panose="020B0604030504040204" pitchFamily="50" charset="-128"/>
                        </a:rPr>
                        <a:t>　　⇒広い用途で使用しやすい施設とする。</a:t>
                      </a:r>
                      <a:endParaRPr kumimoji="1" lang="en-US" altLang="ja-JP" sz="18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375487856"/>
                  </a:ext>
                </a:extLst>
              </a:tr>
              <a:tr h="486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latin typeface="Meiryo UI" panose="020B0604030504040204" pitchFamily="50" charset="-128"/>
                          <a:ea typeface="Meiryo UI" panose="020B0604030504040204" pitchFamily="50" charset="-128"/>
                        </a:rPr>
                        <a:t>③バリアフリー等ユニバーサルデザイン等の採用</a:t>
                      </a:r>
                      <a:endParaRPr kumimoji="1" lang="en-US" altLang="ja-JP" sz="18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262659733"/>
                  </a:ext>
                </a:extLst>
              </a:tr>
            </a:tbl>
          </a:graphicData>
        </a:graphic>
      </p:graphicFrame>
      <p:pic>
        <p:nvPicPr>
          <p:cNvPr id="63" name="図 62">
            <a:extLst>
              <a:ext uri="{FF2B5EF4-FFF2-40B4-BE49-F238E27FC236}">
                <a16:creationId xmlns:a16="http://schemas.microsoft.com/office/drawing/2014/main" id="{9DBF9F2E-2116-FEB7-A0D8-47C5F04387B7}"/>
              </a:ext>
            </a:extLst>
          </p:cNvPr>
          <p:cNvPicPr>
            <a:picLocks noChangeAspect="1"/>
          </p:cNvPicPr>
          <p:nvPr/>
        </p:nvPicPr>
        <p:blipFill>
          <a:blip r:embed="rId3">
            <a:extLst>
              <a:ext uri="{28A0092B-C50C-407E-A947-70E740481C1C}">
                <a14:useLocalDpi xmlns:a14="http://schemas.microsoft.com/office/drawing/2010/main" val="0"/>
              </a:ext>
            </a:extLst>
          </a:blip>
          <a:srcRect r="1906"/>
          <a:stretch/>
        </p:blipFill>
        <p:spPr bwMode="auto">
          <a:xfrm>
            <a:off x="5973680" y="1238329"/>
            <a:ext cx="6218320" cy="2442172"/>
          </a:xfrm>
          <a:prstGeom prst="rect">
            <a:avLst/>
          </a:prstGeom>
          <a:noFill/>
          <a:ln>
            <a:noFill/>
          </a:ln>
        </p:spPr>
      </p:pic>
      <p:sp>
        <p:nvSpPr>
          <p:cNvPr id="25" name="コンテンツ プレースホルダー 2"/>
          <p:cNvSpPr txBox="1">
            <a:spLocks/>
          </p:cNvSpPr>
          <p:nvPr/>
        </p:nvSpPr>
        <p:spPr>
          <a:xfrm>
            <a:off x="281894" y="3486904"/>
            <a:ext cx="8643374"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chemeClr val="tx1"/>
                </a:solidFill>
                <a:latin typeface="Meiryo UI" panose="020B0604030504040204" pitchFamily="50" charset="-128"/>
                <a:ea typeface="Meiryo UI" panose="020B0604030504040204" pitchFamily="50" charset="-128"/>
              </a:rPr>
              <a:t>▶　長寿命化改修工事で実施する改修内容　</a:t>
            </a:r>
            <a:endParaRPr kumimoji="0" lang="ja-JP" altLang="en-US" b="1" dirty="0">
              <a:ln w="12700">
                <a:noFill/>
                <a:prstDash val="solid"/>
              </a:ln>
              <a:solidFill>
                <a:schemeClr val="tx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5BB6A4DC-B4C1-398B-A7F9-DF130D96BABC}"/>
              </a:ext>
            </a:extLst>
          </p:cNvPr>
          <p:cNvSpPr/>
          <p:nvPr/>
        </p:nvSpPr>
        <p:spPr>
          <a:xfrm>
            <a:off x="120468" y="105054"/>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1</a:t>
            </a:r>
            <a:r>
              <a:rPr kumimoji="1" lang="en-US" altLang="ja-JP" sz="4000" b="1" dirty="0">
                <a:latin typeface="Meiryo UI" panose="020B0604030504040204" pitchFamily="50" charset="-128"/>
                <a:ea typeface="Meiryo UI" panose="020B0604030504040204" pitchFamily="50" charset="-128"/>
              </a:rPr>
              <a:t>-3</a:t>
            </a:r>
          </a:p>
        </p:txBody>
      </p:sp>
    </p:spTree>
    <p:extLst>
      <p:ext uri="{BB962C8B-B14F-4D97-AF65-F5344CB8AC3E}">
        <p14:creationId xmlns:p14="http://schemas.microsoft.com/office/powerpoint/2010/main" val="269914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302180" y="1126773"/>
            <a:ext cx="1088982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930152" y="241842"/>
            <a:ext cx="8807150"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latin typeface="Meiryo UI" panose="020B0604030504040204" pitchFamily="50" charset="-128"/>
                <a:ea typeface="Meiryo UI" panose="020B0604030504040204" pitchFamily="50" charset="-128"/>
              </a:rPr>
              <a:t>みずほ台コミュニティセンターの概況</a:t>
            </a:r>
          </a:p>
        </p:txBody>
      </p: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629664" y="2905575"/>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11180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5291177" y="575913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291177" y="5354893"/>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6" name="Rectangle 1"/>
          <p:cNvSpPr>
            <a:spLocks noChangeArrowheads="1"/>
          </p:cNvSpPr>
          <p:nvPr/>
        </p:nvSpPr>
        <p:spPr bwMode="auto">
          <a:xfrm>
            <a:off x="-124989" y="716585"/>
            <a:ext cx="3468600" cy="163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264" tIns="152352" rIns="139656" bIns="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en-US"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（１）施設の概要</a:t>
            </a:r>
          </a:p>
          <a:p>
            <a:pPr marL="0" marR="0" lvl="0" indent="133350" algn="l" defTabSz="914400" rtl="0" eaLnBrk="0" fontAlgn="base" latinLnBrk="0" hangingPunct="0">
              <a:lnSpc>
                <a:spcPct val="100000"/>
              </a:lnSpc>
              <a:spcBef>
                <a:spcPct val="0"/>
              </a:spcBef>
              <a:spcAft>
                <a:spcPct val="0"/>
              </a:spcAft>
              <a:buClrTx/>
              <a:buSzTx/>
              <a:buFontTx/>
              <a:buNone/>
              <a:tabLst/>
            </a:pP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a:stretch>
            <a:fillRect/>
          </a:stretch>
        </p:blipFill>
        <p:spPr>
          <a:xfrm>
            <a:off x="2491252" y="1148908"/>
            <a:ext cx="7303068" cy="3329829"/>
          </a:xfrm>
          <a:prstGeom prst="rect">
            <a:avLst/>
          </a:prstGeom>
        </p:spPr>
      </p:pic>
      <p:sp>
        <p:nvSpPr>
          <p:cNvPr id="12" name="正方形/長方形 11">
            <a:extLst>
              <a:ext uri="{FF2B5EF4-FFF2-40B4-BE49-F238E27FC236}">
                <a16:creationId xmlns:a16="http://schemas.microsoft.com/office/drawing/2014/main" id="{C1631B22-EDB6-AFBF-98CD-BDED80033C1B}"/>
              </a:ext>
            </a:extLst>
          </p:cNvPr>
          <p:cNvSpPr/>
          <p:nvPr/>
        </p:nvSpPr>
        <p:spPr>
          <a:xfrm>
            <a:off x="136440" y="10246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1</a:t>
            </a:r>
            <a:r>
              <a:rPr kumimoji="1" lang="en-US" altLang="ja-JP" sz="4000" b="1" dirty="0">
                <a:latin typeface="Meiryo UI" panose="020B0604030504040204" pitchFamily="50" charset="-128"/>
                <a:ea typeface="Meiryo UI" panose="020B0604030504040204" pitchFamily="50" charset="-128"/>
              </a:rPr>
              <a:t>-4</a:t>
            </a:r>
          </a:p>
        </p:txBody>
      </p:sp>
      <p:sp>
        <p:nvSpPr>
          <p:cNvPr id="2" name="Rectangle 1"/>
          <p:cNvSpPr>
            <a:spLocks noChangeArrowheads="1"/>
          </p:cNvSpPr>
          <p:nvPr/>
        </p:nvSpPr>
        <p:spPr bwMode="auto">
          <a:xfrm>
            <a:off x="-62254" y="3584992"/>
            <a:ext cx="3468600" cy="163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264" tIns="152352" rIns="139656" bIns="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en-US"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２</a:t>
            </a:r>
            <a:r>
              <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改修履歴</a:t>
            </a:r>
            <a:endPar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565907349"/>
              </p:ext>
            </p:extLst>
          </p:nvPr>
        </p:nvGraphicFramePr>
        <p:xfrm>
          <a:off x="2397681" y="4007451"/>
          <a:ext cx="13001134" cy="3833159"/>
        </p:xfrm>
        <a:graphic>
          <a:graphicData uri="http://schemas.openxmlformats.org/presentationml/2006/ole">
            <mc:AlternateContent xmlns:mc="http://schemas.openxmlformats.org/markup-compatibility/2006">
              <mc:Choice xmlns:v="urn:schemas-microsoft-com:vml" Requires="v">
                <p:oleObj name="Document" r:id="rId4" imgW="5394734" imgH="1816370" progId="Word.Document.12">
                  <p:embed/>
                </p:oleObj>
              </mc:Choice>
              <mc:Fallback>
                <p:oleObj name="Document" r:id="rId4" imgW="5394734" imgH="1816370" progId="Word.Document.12">
                  <p:embed/>
                  <p:pic>
                    <p:nvPicPr>
                      <p:cNvPr id="3" name="オブジェクト 2"/>
                      <p:cNvPicPr/>
                      <p:nvPr/>
                    </p:nvPicPr>
                    <p:blipFill>
                      <a:blip r:embed="rId5"/>
                      <a:stretch>
                        <a:fillRect/>
                      </a:stretch>
                    </p:blipFill>
                    <p:spPr>
                      <a:xfrm>
                        <a:off x="2397681" y="4007451"/>
                        <a:ext cx="13001134" cy="3833159"/>
                      </a:xfrm>
                      <a:prstGeom prst="rect">
                        <a:avLst/>
                      </a:prstGeom>
                    </p:spPr>
                  </p:pic>
                </p:oleObj>
              </mc:Fallback>
            </mc:AlternateContent>
          </a:graphicData>
        </a:graphic>
      </p:graphicFrame>
      <p:pic>
        <p:nvPicPr>
          <p:cNvPr id="9" name="図 8">
            <a:extLst>
              <a:ext uri="{FF2B5EF4-FFF2-40B4-BE49-F238E27FC236}">
                <a16:creationId xmlns:a16="http://schemas.microsoft.com/office/drawing/2014/main" id="{141452DA-7A43-2748-DA45-07ED1F6A18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5655" y="1339148"/>
            <a:ext cx="3230331" cy="2422748"/>
          </a:xfrm>
          <a:prstGeom prst="rect">
            <a:avLst/>
          </a:prstGeom>
        </p:spPr>
      </p:pic>
    </p:spTree>
    <p:extLst>
      <p:ext uri="{BB962C8B-B14F-4D97-AF65-F5344CB8AC3E}">
        <p14:creationId xmlns:p14="http://schemas.microsoft.com/office/powerpoint/2010/main" val="78179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346200" y="1124649"/>
            <a:ext cx="108458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930152" y="241842"/>
            <a:ext cx="9177559"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latin typeface="Meiryo UI" panose="020B0604030504040204" pitchFamily="50" charset="-128"/>
                <a:ea typeface="Meiryo UI" panose="020B0604030504040204" pitchFamily="50" charset="-128"/>
              </a:rPr>
              <a:t>みずほ台コミュニティセンターの概況</a:t>
            </a:r>
          </a:p>
        </p:txBody>
      </p: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8" name="正方形/長方形 37"/>
          <p:cNvSpPr/>
          <p:nvPr/>
        </p:nvSpPr>
        <p:spPr>
          <a:xfrm>
            <a:off x="629664" y="2905575"/>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629664" y="5319349"/>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629664" y="575167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629664" y="4301305"/>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5291177" y="575913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291177" y="5354893"/>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6" name="Rectangle 1"/>
          <p:cNvSpPr>
            <a:spLocks noChangeArrowheads="1"/>
          </p:cNvSpPr>
          <p:nvPr/>
        </p:nvSpPr>
        <p:spPr bwMode="auto">
          <a:xfrm>
            <a:off x="0" y="1182447"/>
            <a:ext cx="3468600" cy="163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264" tIns="152352" rIns="139656" bIns="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en-US"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３</a:t>
            </a:r>
            <a:r>
              <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劣化状況</a:t>
            </a:r>
            <a:endPar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7" name="正方形/長方形 16"/>
          <p:cNvSpPr/>
          <p:nvPr/>
        </p:nvSpPr>
        <p:spPr>
          <a:xfrm>
            <a:off x="836023" y="1598497"/>
            <a:ext cx="11149216" cy="2497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　</a:t>
            </a:r>
            <a:r>
              <a:rPr kumimoji="1" lang="ja-JP" altLang="en-US" sz="2400" dirty="0">
                <a:solidFill>
                  <a:schemeClr val="tx1"/>
                </a:solidFill>
                <a:latin typeface="Meiryo UI" panose="020B0604030504040204" pitchFamily="50" charset="-128"/>
                <a:ea typeface="Meiryo UI" panose="020B0604030504040204" pitchFamily="50" charset="-128"/>
              </a:rPr>
              <a:t>当該施設は、定期的な改修工事を実施しており、目に見える部分</a:t>
            </a:r>
            <a:r>
              <a:rPr kumimoji="1" lang="en-US" altLang="ja-JP" sz="2400" dirty="0">
                <a:solidFill>
                  <a:schemeClr val="tx1"/>
                </a:solidFill>
                <a:latin typeface="Meiryo UI" panose="020B0604030504040204" pitchFamily="50" charset="-128"/>
                <a:ea typeface="Meiryo UI" panose="020B0604030504040204" pitchFamily="50" charset="-128"/>
              </a:rPr>
              <a:t>(</a:t>
            </a:r>
            <a:r>
              <a:rPr kumimoji="1" lang="ja-JP" altLang="en-US" sz="2400" dirty="0">
                <a:solidFill>
                  <a:schemeClr val="tx1"/>
                </a:solidFill>
                <a:latin typeface="Meiryo UI" panose="020B0604030504040204" pitchFamily="50" charset="-128"/>
                <a:ea typeface="Meiryo UI" panose="020B0604030504040204" pitchFamily="50" charset="-128"/>
              </a:rPr>
              <a:t>屋根・外壁・内装・</a:t>
            </a:r>
            <a:endParaRPr kumimoji="1"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設備）においては著しい劣化はないが、部分的に雨漏りなどの症状がみられる。</a:t>
            </a:r>
            <a:endParaRPr kumimoji="1"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　また、建築から</a:t>
            </a:r>
            <a:r>
              <a:rPr kumimoji="1" lang="en-US" altLang="ja-JP" sz="2400" dirty="0">
                <a:solidFill>
                  <a:schemeClr val="tx1"/>
                </a:solidFill>
                <a:latin typeface="Meiryo UI" panose="020B0604030504040204" pitchFamily="50" charset="-128"/>
                <a:ea typeface="Meiryo UI" panose="020B0604030504040204" pitchFamily="50" charset="-128"/>
              </a:rPr>
              <a:t>40</a:t>
            </a:r>
            <a:r>
              <a:rPr kumimoji="1" lang="ja-JP" altLang="en-US" sz="2400" dirty="0">
                <a:solidFill>
                  <a:schemeClr val="tx1"/>
                </a:solidFill>
                <a:latin typeface="Meiryo UI" panose="020B0604030504040204" pitchFamily="50" charset="-128"/>
                <a:ea typeface="Meiryo UI" panose="020B0604030504040204" pitchFamily="50" charset="-128"/>
              </a:rPr>
              <a:t>年が経過しており、建物躯体の経年劣化対策や配管などのライフラインの全面更新が必要な時期を迎えている。</a:t>
            </a:r>
            <a:endParaRPr kumimoji="1" lang="en-US" altLang="ja-JP" sz="2400" dirty="0">
              <a:solidFill>
                <a:schemeClr val="tx1"/>
              </a:solidFill>
              <a:latin typeface="Meiryo UI" panose="020B0604030504040204" pitchFamily="50" charset="-128"/>
              <a:ea typeface="Meiryo UI" panose="020B0604030504040204" pitchFamily="50" charset="-128"/>
            </a:endParaRPr>
          </a:p>
        </p:txBody>
      </p:sp>
      <p:sp>
        <p:nvSpPr>
          <p:cNvPr id="18" name="Rectangle 1"/>
          <p:cNvSpPr>
            <a:spLocks noChangeArrowheads="1"/>
          </p:cNvSpPr>
          <p:nvPr/>
        </p:nvSpPr>
        <p:spPr bwMode="auto">
          <a:xfrm>
            <a:off x="0" y="3590489"/>
            <a:ext cx="3468600" cy="163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264" tIns="152352" rIns="139656" bIns="0" numCol="1" anchor="ctr" anchorCtr="0" compatLnSpc="1">
            <a:prstTxWarp prst="textNoShape">
              <a:avLst/>
            </a:prstTxWarp>
            <a:spAutoFit/>
          </a:bodyPr>
          <a:lstStyle>
            <a:lvl1pPr indent="133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en-US"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endPar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r>
              <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４</a:t>
            </a:r>
            <a:r>
              <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躯体状況</a:t>
            </a:r>
            <a:endParaRPr kumimoji="0" lang="ja-JP" altLang="ja-JP" sz="2400" b="0" i="0" u="none" strike="noStrike" cap="none" normalizeH="0" baseline="0" dirty="0" bmk="">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pP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9" name="正方形/長方形 18"/>
          <p:cNvSpPr/>
          <p:nvPr/>
        </p:nvSpPr>
        <p:spPr>
          <a:xfrm>
            <a:off x="893637" y="4195382"/>
            <a:ext cx="11149216" cy="2125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　</a:t>
            </a:r>
            <a:r>
              <a:rPr kumimoji="1" lang="ja-JP" altLang="en-US" sz="2400" dirty="0">
                <a:solidFill>
                  <a:schemeClr val="tx1"/>
                </a:solidFill>
                <a:latin typeface="Meiryo UI" panose="020B0604030504040204" pitchFamily="50" charset="-128"/>
                <a:ea typeface="Meiryo UI" panose="020B0604030504040204" pitchFamily="50" charset="-128"/>
              </a:rPr>
              <a:t>令和</a:t>
            </a:r>
            <a:r>
              <a:rPr kumimoji="1" lang="en-US" altLang="ja-JP" sz="2400" dirty="0">
                <a:solidFill>
                  <a:schemeClr val="tx1"/>
                </a:solidFill>
                <a:latin typeface="Meiryo UI" panose="020B0604030504040204" pitchFamily="50" charset="-128"/>
                <a:ea typeface="Meiryo UI" panose="020B0604030504040204" pitchFamily="50" charset="-128"/>
              </a:rPr>
              <a:t>4</a:t>
            </a:r>
            <a:r>
              <a:rPr kumimoji="1" lang="ja-JP" altLang="en-US" sz="2400" dirty="0">
                <a:solidFill>
                  <a:schemeClr val="tx1"/>
                </a:solidFill>
                <a:latin typeface="Meiryo UI" panose="020B0604030504040204" pitchFamily="50" charset="-128"/>
                <a:ea typeface="Meiryo UI" panose="020B0604030504040204" pitchFamily="50" charset="-128"/>
              </a:rPr>
              <a:t>年度の建物躯体調査では、施設に必要なコンクリート圧縮強度を有しており、コン</a:t>
            </a:r>
            <a:endParaRPr kumimoji="1"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クリートの中性化についても鉄筋まで到達していないことが確認されている。</a:t>
            </a:r>
            <a:endParaRPr kumimoji="1" lang="en-US" altLang="ja-JP" sz="2400" dirty="0">
              <a:solidFill>
                <a:schemeClr val="tx1"/>
              </a:solidFill>
              <a:latin typeface="Meiryo UI" panose="020B0604030504040204" pitchFamily="50" charset="-128"/>
              <a:ea typeface="Meiryo UI" panose="020B0604030504040204" pitchFamily="50" charset="-128"/>
            </a:endParaRPr>
          </a:p>
          <a:p>
            <a:r>
              <a:rPr kumimoji="1" lang="ja-JP" altLang="en-US" sz="2400" dirty="0">
                <a:solidFill>
                  <a:schemeClr val="tx1"/>
                </a:solidFill>
                <a:latin typeface="Meiryo UI" panose="020B0604030504040204" pitchFamily="50" charset="-128"/>
                <a:ea typeface="Meiryo UI" panose="020B0604030504040204" pitchFamily="50" charset="-128"/>
              </a:rPr>
              <a:t>　しかし、中性化の進行を抑制するための対策を実施することで、今後も長期的に建物を　使用することが出来る状況である。</a:t>
            </a:r>
            <a:endParaRPr kumimoji="1" lang="en-US" altLang="ja-JP" sz="24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EDBC24DE-364C-A4C1-958F-E9AA0D3BD574}"/>
              </a:ext>
            </a:extLst>
          </p:cNvPr>
          <p:cNvSpPr/>
          <p:nvPr/>
        </p:nvSpPr>
        <p:spPr>
          <a:xfrm>
            <a:off x="136440" y="10246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1</a:t>
            </a:r>
            <a:r>
              <a:rPr kumimoji="1" lang="en-US" altLang="ja-JP" sz="4000" b="1" dirty="0">
                <a:latin typeface="Meiryo UI" panose="020B0604030504040204" pitchFamily="50" charset="-128"/>
                <a:ea typeface="Meiryo UI" panose="020B0604030504040204" pitchFamily="50" charset="-128"/>
              </a:rPr>
              <a:t>-5</a:t>
            </a:r>
          </a:p>
        </p:txBody>
      </p:sp>
    </p:spTree>
    <p:extLst>
      <p:ext uri="{BB962C8B-B14F-4D97-AF65-F5344CB8AC3E}">
        <p14:creationId xmlns:p14="http://schemas.microsoft.com/office/powerpoint/2010/main" val="3395399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40000" y="149886"/>
            <a:ext cx="1603717" cy="79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5400" dirty="0">
              <a:latin typeface="BIZ UDPゴシック" panose="020B0400000000000000" pitchFamily="50" charset="-128"/>
              <a:ea typeface="BIZ UDPゴシック" panose="020B0400000000000000" pitchFamily="50" charset="-128"/>
            </a:endParaRPr>
          </a:p>
        </p:txBody>
      </p:sp>
      <p:cxnSp>
        <p:nvCxnSpPr>
          <p:cNvPr id="21" name="直線コネクタ 20"/>
          <p:cNvCxnSpPr>
            <a:cxnSpLocks/>
          </p:cNvCxnSpPr>
          <p:nvPr/>
        </p:nvCxnSpPr>
        <p:spPr>
          <a:xfrm>
            <a:off x="1270000" y="1126773"/>
            <a:ext cx="1092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806921" y="224094"/>
            <a:ext cx="10922000" cy="794052"/>
          </a:xfrm>
          <a:prstGeom prst="rect">
            <a:avLst/>
          </a:prstGeom>
          <a:noFill/>
          <a:ln w="25400">
            <a:noFill/>
          </a:ln>
        </p:spPr>
        <p:txBody>
          <a:bodyPr vert="horz" lIns="91440" tIns="45720" rIns="91440" bIns="45720" rtlCol="0" anchor="ctr">
            <a:normAutofit/>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4000" b="1" dirty="0">
                <a:latin typeface="Meiryo UI" panose="020B0604030504040204" pitchFamily="50" charset="-128"/>
                <a:ea typeface="Meiryo UI" panose="020B0604030504040204" pitchFamily="50" charset="-128"/>
              </a:rPr>
              <a:t>みずほ台コミュニティセンター長寿命化改修工事</a:t>
            </a:r>
          </a:p>
        </p:txBody>
      </p:sp>
      <p:sp>
        <p:nvSpPr>
          <p:cNvPr id="34" name="フローチャート: 手操作入力 33"/>
          <p:cNvSpPr/>
          <p:nvPr/>
        </p:nvSpPr>
        <p:spPr>
          <a:xfrm rot="5400000">
            <a:off x="555504" y="-552370"/>
            <a:ext cx="562603" cy="1670480"/>
          </a:xfrm>
          <a:prstGeom prst="flowChartManualInput">
            <a:avLst/>
          </a:prstGeom>
          <a:solidFill>
            <a:schemeClr val="accent4">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5" name="フローチャート: 手操作入力 34"/>
          <p:cNvSpPr/>
          <p:nvPr/>
        </p:nvSpPr>
        <p:spPr>
          <a:xfrm rot="5400000" flipH="1">
            <a:off x="554722" y="9449"/>
            <a:ext cx="562602" cy="1672045"/>
          </a:xfrm>
          <a:prstGeom prst="flowChartManualIn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4800" dirty="0">
              <a:latin typeface="Meiryo UI" panose="020B0604030504040204" pitchFamily="50" charset="-128"/>
              <a:ea typeface="Meiryo UI" panose="020B0604030504040204" pitchFamily="50" charset="-128"/>
            </a:endParaRPr>
          </a:p>
        </p:txBody>
      </p:sp>
      <p:sp>
        <p:nvSpPr>
          <p:cNvPr id="39" name="正方形/長方形 38"/>
          <p:cNvSpPr/>
          <p:nvPr/>
        </p:nvSpPr>
        <p:spPr>
          <a:xfrm>
            <a:off x="629664" y="4931590"/>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761199" y="3707584"/>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latin typeface="Meiryo UI" panose="020B0604030504040204" pitchFamily="50" charset="-128"/>
                <a:ea typeface="Meiryo UI" panose="020B0604030504040204" pitchFamily="50" charset="-128"/>
              </a:rPr>
              <a:t>令和８年４月１日（水）～　令和９年３月３１日（水）</a:t>
            </a:r>
          </a:p>
        </p:txBody>
      </p:sp>
      <p:sp>
        <p:nvSpPr>
          <p:cNvPr id="45" name="正方形/長方形 44"/>
          <p:cNvSpPr/>
          <p:nvPr/>
        </p:nvSpPr>
        <p:spPr>
          <a:xfrm>
            <a:off x="629664" y="411180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6" name="正方形/長方形 45"/>
          <p:cNvSpPr/>
          <p:nvPr/>
        </p:nvSpPr>
        <p:spPr>
          <a:xfrm>
            <a:off x="5291177" y="5759137"/>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291177" y="5354893"/>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2000" dirty="0">
              <a:solidFill>
                <a:schemeClr val="tx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653027" y="2639653"/>
            <a:ext cx="11149216" cy="637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　長寿命化に適した外壁・内装</a:t>
            </a:r>
            <a:r>
              <a:rPr kumimoji="1" lang="en-US" altLang="ja-JP" sz="2000" dirty="0">
                <a:solidFill>
                  <a:schemeClr val="tx1"/>
                </a:solidFill>
                <a:latin typeface="Meiryo UI" panose="020B0604030504040204" pitchFamily="50" charset="-128"/>
                <a:ea typeface="Meiryo UI" panose="020B0604030504040204" pitchFamily="50" charset="-128"/>
              </a:rPr>
              <a:t>(</a:t>
            </a:r>
            <a:r>
              <a:rPr kumimoji="1" lang="ja-JP" altLang="en-US" sz="2000" dirty="0">
                <a:solidFill>
                  <a:schemeClr val="tx1"/>
                </a:solidFill>
                <a:latin typeface="Meiryo UI" panose="020B0604030504040204" pitchFamily="50" charset="-128"/>
                <a:ea typeface="Meiryo UI" panose="020B0604030504040204" pitchFamily="50" charset="-128"/>
              </a:rPr>
              <a:t>床・壁・天井等</a:t>
            </a:r>
            <a:r>
              <a:rPr kumimoji="1" lang="en-US" altLang="ja-JP" sz="2000" dirty="0">
                <a:solidFill>
                  <a:schemeClr val="tx1"/>
                </a:solidFill>
                <a:latin typeface="Meiryo UI" panose="020B0604030504040204" pitchFamily="50" charset="-128"/>
                <a:ea typeface="Meiryo UI" panose="020B0604030504040204" pitchFamily="50" charset="-128"/>
              </a:rPr>
              <a:t>)</a:t>
            </a:r>
            <a:r>
              <a:rPr kumimoji="1" lang="ja-JP" altLang="en-US" sz="2000" dirty="0">
                <a:solidFill>
                  <a:schemeClr val="tx1"/>
                </a:solidFill>
                <a:latin typeface="Meiryo UI" panose="020B0604030504040204" pitchFamily="50" charset="-128"/>
                <a:ea typeface="Meiryo UI" panose="020B0604030504040204" pitchFamily="50" charset="-128"/>
              </a:rPr>
              <a:t>などの改修 等</a:t>
            </a:r>
            <a:endParaRPr kumimoji="1" lang="en-US" altLang="ja-JP" sz="3200" b="1" dirty="0">
              <a:solidFill>
                <a:srgbClr val="FF000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FEB0F192-5966-67DC-19F1-F290FFE348CF}"/>
              </a:ext>
            </a:extLst>
          </p:cNvPr>
          <p:cNvSpPr/>
          <p:nvPr/>
        </p:nvSpPr>
        <p:spPr>
          <a:xfrm>
            <a:off x="136440" y="102469"/>
            <a:ext cx="2147706" cy="7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5400" b="1" dirty="0">
                <a:latin typeface="Meiryo UI" panose="020B0604030504040204" pitchFamily="50" charset="-128"/>
                <a:ea typeface="Meiryo UI" panose="020B0604030504040204" pitchFamily="50" charset="-128"/>
              </a:rPr>
              <a:t>2</a:t>
            </a:r>
            <a:r>
              <a:rPr kumimoji="1" lang="en-US" altLang="ja-JP" sz="4000" b="1" dirty="0">
                <a:latin typeface="Meiryo UI" panose="020B0604030504040204" pitchFamily="50" charset="-128"/>
                <a:ea typeface="Meiryo UI" panose="020B0604030504040204" pitchFamily="50" charset="-128"/>
              </a:rPr>
              <a:t>-1</a:t>
            </a:r>
          </a:p>
        </p:txBody>
      </p:sp>
      <p:sp>
        <p:nvSpPr>
          <p:cNvPr id="3" name="コンテンツ プレースホルダー 2">
            <a:extLst>
              <a:ext uri="{FF2B5EF4-FFF2-40B4-BE49-F238E27FC236}">
                <a16:creationId xmlns:a16="http://schemas.microsoft.com/office/drawing/2014/main" id="{4EC17981-9C61-E1AA-EAA1-358199D9BC5D}"/>
              </a:ext>
            </a:extLst>
          </p:cNvPr>
          <p:cNvSpPr txBox="1">
            <a:spLocks/>
          </p:cNvSpPr>
          <p:nvPr/>
        </p:nvSpPr>
        <p:spPr>
          <a:xfrm>
            <a:off x="243900" y="1175267"/>
            <a:ext cx="8642350"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endParaRPr kumimoji="0" lang="ja-JP" altLang="en-US" sz="2400" b="1" dirty="0">
              <a:ln w="12700">
                <a:noFill/>
                <a:prstDash val="solid"/>
              </a:ln>
              <a:solidFill>
                <a:schemeClr val="tx1"/>
              </a:solidFill>
              <a:latin typeface="Meiryo UI" panose="020B0604030504040204" pitchFamily="50" charset="-128"/>
              <a:ea typeface="Meiryo UI" panose="020B0604030504040204" pitchFamily="50" charset="-128"/>
            </a:endParaRPr>
          </a:p>
        </p:txBody>
      </p:sp>
      <p:sp>
        <p:nvSpPr>
          <p:cNvPr id="4" name="コンテンツ プレースホルダー 2">
            <a:extLst>
              <a:ext uri="{FF2B5EF4-FFF2-40B4-BE49-F238E27FC236}">
                <a16:creationId xmlns:a16="http://schemas.microsoft.com/office/drawing/2014/main" id="{A3249AFB-AEB2-8A5E-42C8-30F81333335A}"/>
              </a:ext>
            </a:extLst>
          </p:cNvPr>
          <p:cNvSpPr txBox="1">
            <a:spLocks/>
          </p:cNvSpPr>
          <p:nvPr/>
        </p:nvSpPr>
        <p:spPr>
          <a:xfrm>
            <a:off x="243900" y="1265891"/>
            <a:ext cx="8642350"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rgbClr val="FF0000"/>
                </a:solidFill>
                <a:latin typeface="Meiryo UI" panose="020B0604030504040204" pitchFamily="50" charset="-128"/>
                <a:ea typeface="Meiryo UI" panose="020B0604030504040204" pitchFamily="50" charset="-128"/>
              </a:rPr>
              <a:t>▶　工事期間（予定）</a:t>
            </a:r>
            <a:endParaRPr kumimoji="0" lang="ja-JP" altLang="en-US" sz="2400" b="1" dirty="0">
              <a:ln w="12700">
                <a:noFill/>
                <a:prstDash val="solid"/>
              </a:ln>
              <a:solidFill>
                <a:srgbClr val="FF000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A67BD77E-6D74-3ACD-8DEA-A6A5C75878B3}"/>
              </a:ext>
            </a:extLst>
          </p:cNvPr>
          <p:cNvSpPr/>
          <p:nvPr/>
        </p:nvSpPr>
        <p:spPr>
          <a:xfrm>
            <a:off x="836023" y="1695232"/>
            <a:ext cx="10107638" cy="569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3000"/>
              </a:lnSpc>
              <a:spcBef>
                <a:spcPts val="600"/>
              </a:spcBef>
              <a:tabLst>
                <a:tab pos="2700020" algn="ctr"/>
                <a:tab pos="5400040" algn="r"/>
              </a:tabLst>
            </a:pPr>
            <a:r>
              <a:rPr lang="ja-JP" altLang="ja-JP" sz="2400" b="1" kern="1200" dirty="0">
                <a:solidFill>
                  <a:srgbClr val="0D0D0D"/>
                </a:solidFill>
                <a:effectLst/>
                <a:latin typeface="ＭＳ 明朝" panose="02020609040205080304" pitchFamily="17" charset="-128"/>
                <a:ea typeface="Meiryo UI" panose="020B0604030504040204" pitchFamily="50" charset="-128"/>
                <a:cs typeface="Times New Roman" panose="02020603050405020304" pitchFamily="18" charset="0"/>
              </a:rPr>
              <a:t>令和８年５月～令和９年</a:t>
            </a:r>
            <a:r>
              <a:rPr lang="ja-JP" altLang="en-US" sz="2400" b="1" kern="1200" dirty="0">
                <a:solidFill>
                  <a:srgbClr val="0D0D0D"/>
                </a:solidFill>
                <a:effectLst/>
                <a:latin typeface="ＭＳ 明朝" panose="02020609040205080304" pitchFamily="17" charset="-128"/>
                <a:ea typeface="Meiryo UI" panose="020B0604030504040204" pitchFamily="50" charset="-128"/>
                <a:cs typeface="Times New Roman" panose="02020603050405020304" pitchFamily="18" charset="0"/>
              </a:rPr>
              <a:t>２月</a:t>
            </a:r>
            <a:r>
              <a:rPr lang="ja-JP" altLang="ja-JP" sz="2400" b="1" kern="1200" dirty="0">
                <a:solidFill>
                  <a:srgbClr val="0D0D0D"/>
                </a:solidFill>
                <a:effectLst/>
                <a:latin typeface="ＭＳ 明朝" panose="02020609040205080304" pitchFamily="17" charset="-128"/>
                <a:ea typeface="Meiryo UI" panose="020B0604030504040204" pitchFamily="50" charset="-128"/>
                <a:cs typeface="Times New Roman" panose="02020603050405020304" pitchFamily="18" charset="0"/>
              </a:rPr>
              <a:t>頃</a:t>
            </a:r>
            <a:r>
              <a:rPr lang="en-US" altLang="ja-JP" sz="2400" b="1" kern="1200" dirty="0">
                <a:solidFill>
                  <a:srgbClr val="0D0D0D"/>
                </a:solidFill>
                <a:effectLst/>
                <a:latin typeface="ＭＳ 明朝" panose="02020609040205080304" pitchFamily="17" charset="-128"/>
                <a:ea typeface="Meiryo UI" panose="020B0604030504040204" pitchFamily="50" charset="-128"/>
                <a:cs typeface="Times New Roman" panose="02020603050405020304" pitchFamily="18" charset="0"/>
              </a:rPr>
              <a:t> (</a:t>
            </a:r>
            <a:r>
              <a:rPr lang="ja-JP" altLang="ja-JP" sz="2400" b="1" kern="1200" dirty="0">
                <a:solidFill>
                  <a:srgbClr val="0D0D0D"/>
                </a:solidFill>
                <a:effectLst/>
                <a:latin typeface="ＭＳ 明朝" panose="02020609040205080304" pitchFamily="17" charset="-128"/>
                <a:ea typeface="Meiryo UI" panose="020B0604030504040204" pitchFamily="50" charset="-128"/>
                <a:cs typeface="Times New Roman" panose="02020603050405020304" pitchFamily="18" charset="0"/>
              </a:rPr>
              <a:t>約</a:t>
            </a:r>
            <a:r>
              <a:rPr lang="ja-JP" altLang="en-US" sz="2400" b="1" kern="1200" dirty="0">
                <a:solidFill>
                  <a:srgbClr val="0D0D0D"/>
                </a:solidFill>
                <a:effectLst/>
                <a:latin typeface="ＭＳ 明朝" panose="02020609040205080304" pitchFamily="17" charset="-128"/>
                <a:ea typeface="Meiryo UI" panose="020B0604030504040204" pitchFamily="50" charset="-128"/>
                <a:cs typeface="Times New Roman" panose="02020603050405020304" pitchFamily="18" charset="0"/>
              </a:rPr>
              <a:t>１０か月間</a:t>
            </a:r>
            <a:r>
              <a:rPr lang="en-US" altLang="ja-JP" sz="2400" b="1" kern="1200" dirty="0">
                <a:solidFill>
                  <a:srgbClr val="0D0D0D"/>
                </a:solidFill>
                <a:effectLst/>
                <a:latin typeface="ＭＳ 明朝" panose="02020609040205080304" pitchFamily="17" charset="-128"/>
                <a:ea typeface="Meiryo UI" panose="020B0604030504040204" pitchFamily="50" charset="-128"/>
                <a:cs typeface="Times New Roman" panose="02020603050405020304" pitchFamily="18" charset="0"/>
              </a:rPr>
              <a:t>)</a:t>
            </a:r>
            <a:endParaRPr lang="ja-JP" altLang="ja-JP" sz="2400" b="1"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6" name="コンテンツ プレースホルダー 2">
            <a:extLst>
              <a:ext uri="{FF2B5EF4-FFF2-40B4-BE49-F238E27FC236}">
                <a16:creationId xmlns:a16="http://schemas.microsoft.com/office/drawing/2014/main" id="{D989FAAF-E44B-8DD5-737F-37B505AE8AE6}"/>
              </a:ext>
            </a:extLst>
          </p:cNvPr>
          <p:cNvSpPr txBox="1">
            <a:spLocks/>
          </p:cNvSpPr>
          <p:nvPr/>
        </p:nvSpPr>
        <p:spPr>
          <a:xfrm>
            <a:off x="243900" y="2277533"/>
            <a:ext cx="8642350"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dirty="0">
                <a:ln w="12700">
                  <a:noFill/>
                  <a:prstDash val="solid"/>
                </a:ln>
                <a:solidFill>
                  <a:schemeClr val="tx1"/>
                </a:solidFill>
                <a:latin typeface="Meiryo UI" panose="020B0604030504040204" pitchFamily="50" charset="-128"/>
                <a:ea typeface="Meiryo UI" panose="020B0604030504040204" pitchFamily="50" charset="-128"/>
              </a:rPr>
              <a:t>▶　工事箇所</a:t>
            </a:r>
            <a:endParaRPr kumimoji="0" lang="ja-JP" altLang="en-US" sz="2400" dirty="0">
              <a:ln w="12700">
                <a:noFill/>
                <a:prstDash val="solid"/>
              </a:ln>
              <a:solidFill>
                <a:schemeClr val="tx1"/>
              </a:solidFill>
              <a:latin typeface="Meiryo UI" panose="020B0604030504040204" pitchFamily="50" charset="-128"/>
              <a:ea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2A1B7C2E-9679-1764-E936-14F833DCF9F0}"/>
              </a:ext>
            </a:extLst>
          </p:cNvPr>
          <p:cNvSpPr txBox="1">
            <a:spLocks/>
          </p:cNvSpPr>
          <p:nvPr/>
        </p:nvSpPr>
        <p:spPr>
          <a:xfrm>
            <a:off x="243900" y="3280604"/>
            <a:ext cx="8642350" cy="58896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lang="ja-JP" altLang="en-US" sz="2400" b="1" dirty="0">
                <a:ln w="12700">
                  <a:noFill/>
                  <a:prstDash val="solid"/>
                </a:ln>
                <a:solidFill>
                  <a:srgbClr val="FF0000"/>
                </a:solidFill>
                <a:latin typeface="Meiryo UI" panose="020B0604030504040204" pitchFamily="50" charset="-128"/>
                <a:ea typeface="Meiryo UI" panose="020B0604030504040204" pitchFamily="50" charset="-128"/>
              </a:rPr>
              <a:t>▶　休館期間（予定）</a:t>
            </a:r>
            <a:endParaRPr kumimoji="0" lang="ja-JP" altLang="en-US" sz="2400" b="1" dirty="0">
              <a:ln w="12700">
                <a:noFill/>
                <a:prstDash val="solid"/>
              </a:ln>
              <a:solidFill>
                <a:srgbClr val="FF0000"/>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A52FE3B3-135E-61D1-F859-20E259E22138}"/>
              </a:ext>
            </a:extLst>
          </p:cNvPr>
          <p:cNvSpPr/>
          <p:nvPr/>
        </p:nvSpPr>
        <p:spPr>
          <a:xfrm>
            <a:off x="836023" y="4053766"/>
            <a:ext cx="10942857" cy="1384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latin typeface="Meiryo UI" panose="020B0604030504040204" pitchFamily="50" charset="-128"/>
                <a:ea typeface="Meiryo UI" panose="020B0604030504040204" pitchFamily="50" charset="-128"/>
              </a:rPr>
              <a:t>※</a:t>
            </a:r>
            <a:r>
              <a:rPr kumimoji="1" lang="ja-JP" altLang="en-US" sz="2000" dirty="0">
                <a:solidFill>
                  <a:schemeClr val="tx1"/>
                </a:solidFill>
                <a:latin typeface="Meiryo UI" panose="020B0604030504040204" pitchFamily="50" charset="-128"/>
                <a:ea typeface="Meiryo UI" panose="020B0604030504040204" pitchFamily="50" charset="-128"/>
              </a:rPr>
              <a:t>休館期間は現時点での予定であり、工事の進捗状況により変更する場合があります。</a:t>
            </a:r>
            <a:endParaRPr kumimoji="1" lang="en-US" altLang="ja-JP" sz="2000" dirty="0">
              <a:solidFill>
                <a:schemeClr val="tx1"/>
              </a:solidFill>
              <a:latin typeface="Meiryo UI" panose="020B0604030504040204" pitchFamily="50" charset="-128"/>
              <a:ea typeface="Meiryo UI" panose="020B0604030504040204" pitchFamily="50" charset="-128"/>
            </a:endParaRPr>
          </a:p>
          <a:p>
            <a:r>
              <a:rPr kumimoji="1" lang="en-US" altLang="ja-JP" sz="2000" dirty="0">
                <a:solidFill>
                  <a:schemeClr val="tx1"/>
                </a:solidFill>
                <a:latin typeface="Meiryo UI" panose="020B0604030504040204" pitchFamily="50" charset="-128"/>
                <a:ea typeface="Meiryo UI" panose="020B0604030504040204" pitchFamily="50" charset="-128"/>
              </a:rPr>
              <a:t>※</a:t>
            </a:r>
            <a:r>
              <a:rPr kumimoji="1" lang="ja-JP" altLang="en-US" sz="2000" dirty="0">
                <a:solidFill>
                  <a:schemeClr val="tx1"/>
                </a:solidFill>
                <a:latin typeface="Meiryo UI" panose="020B0604030504040204" pitchFamily="50" charset="-128"/>
                <a:ea typeface="Meiryo UI" panose="020B0604030504040204" pitchFamily="50" charset="-128"/>
              </a:rPr>
              <a:t>休館期間中は施設機能が完全に停止するため、センターの窓口業務や施設利用、出張所取扱業務</a:t>
            </a:r>
            <a:endParaRPr kumimoji="1" lang="en-US" altLang="ja-JP" sz="2000" dirty="0">
              <a:solidFill>
                <a:schemeClr val="tx1"/>
              </a:solidFill>
              <a:latin typeface="Meiryo UI" panose="020B0604030504040204" pitchFamily="50" charset="-128"/>
              <a:ea typeface="Meiryo UI" panose="020B0604030504040204" pitchFamily="50" charset="-128"/>
            </a:endParaRPr>
          </a:p>
          <a:p>
            <a:r>
              <a:rPr kumimoji="1" lang="ja-JP" altLang="en-US" sz="2000" dirty="0">
                <a:solidFill>
                  <a:schemeClr val="tx1"/>
                </a:solidFill>
                <a:latin typeface="Meiryo UI" panose="020B0604030504040204" pitchFamily="50" charset="-128"/>
                <a:ea typeface="Meiryo UI" panose="020B0604030504040204" pitchFamily="50" charset="-128"/>
              </a:rPr>
              <a:t>　　も休止いたします。</a:t>
            </a:r>
          </a:p>
        </p:txBody>
      </p:sp>
      <p:graphicFrame>
        <p:nvGraphicFramePr>
          <p:cNvPr id="10" name="オブジェクト 9">
            <a:extLst>
              <a:ext uri="{FF2B5EF4-FFF2-40B4-BE49-F238E27FC236}">
                <a16:creationId xmlns:a16="http://schemas.microsoft.com/office/drawing/2014/main" id="{551E09FC-2F59-7FDF-D5F0-E79307FD57E5}"/>
              </a:ext>
            </a:extLst>
          </p:cNvPr>
          <p:cNvGraphicFramePr>
            <a:graphicFrameLocks noChangeAspect="1"/>
          </p:cNvGraphicFramePr>
          <p:nvPr>
            <p:extLst>
              <p:ext uri="{D42A27DB-BD31-4B8C-83A1-F6EECF244321}">
                <p14:modId xmlns:p14="http://schemas.microsoft.com/office/powerpoint/2010/main" val="2882789289"/>
              </p:ext>
            </p:extLst>
          </p:nvPr>
        </p:nvGraphicFramePr>
        <p:xfrm>
          <a:off x="9182800" y="1173553"/>
          <a:ext cx="2095164" cy="2963447"/>
        </p:xfrm>
        <a:graphic>
          <a:graphicData uri="http://schemas.openxmlformats.org/presentationml/2006/ole">
            <mc:AlternateContent xmlns:mc="http://schemas.openxmlformats.org/markup-compatibility/2006">
              <mc:Choice xmlns:v="urn:schemas-microsoft-com:vml" Requires="v">
                <p:oleObj name="Acrobat Document" r:id="rId3" imgW="8020012" imgH="11344245" progId="Acrobat.Document.DC">
                  <p:embed/>
                </p:oleObj>
              </mc:Choice>
              <mc:Fallback>
                <p:oleObj name="Acrobat Document" r:id="rId3" imgW="8020012" imgH="11344245" progId="Acrobat.Document.DC">
                  <p:embed/>
                  <p:pic>
                    <p:nvPicPr>
                      <p:cNvPr id="0" name=""/>
                      <p:cNvPicPr/>
                      <p:nvPr/>
                    </p:nvPicPr>
                    <p:blipFill>
                      <a:blip r:embed="rId4"/>
                      <a:stretch>
                        <a:fillRect/>
                      </a:stretch>
                    </p:blipFill>
                    <p:spPr>
                      <a:xfrm>
                        <a:off x="9182800" y="1173553"/>
                        <a:ext cx="2095164" cy="2963447"/>
                      </a:xfrm>
                      <a:prstGeom prst="rect">
                        <a:avLst/>
                      </a:prstGeom>
                    </p:spPr>
                  </p:pic>
                </p:oleObj>
              </mc:Fallback>
            </mc:AlternateContent>
          </a:graphicData>
        </a:graphic>
      </p:graphicFrame>
      <p:sp>
        <p:nvSpPr>
          <p:cNvPr id="11" name="コンテンツ プレースホルダー 2">
            <a:extLst>
              <a:ext uri="{FF2B5EF4-FFF2-40B4-BE49-F238E27FC236}">
                <a16:creationId xmlns:a16="http://schemas.microsoft.com/office/drawing/2014/main" id="{364064E3-55A1-AAF3-E4E9-C81F6EF35CFB}"/>
              </a:ext>
            </a:extLst>
          </p:cNvPr>
          <p:cNvSpPr txBox="1">
            <a:spLocks/>
          </p:cNvSpPr>
          <p:nvPr/>
        </p:nvSpPr>
        <p:spPr>
          <a:xfrm>
            <a:off x="424009" y="5271688"/>
            <a:ext cx="11767991" cy="1291423"/>
          </a:xfrm>
          <a:prstGeom prst="rect">
            <a:avLst/>
          </a:prstGeom>
          <a:noFill/>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 typeface="Calibri" panose="020F0502020204030204" pitchFamily="34" charset="0"/>
              <a:buNone/>
            </a:pPr>
            <a:r>
              <a:rPr kumimoji="0" lang="ja-JP" altLang="en-US" sz="2400" b="1" dirty="0">
                <a:ln w="12700">
                  <a:noFill/>
                  <a:prstDash val="solid"/>
                </a:ln>
                <a:solidFill>
                  <a:schemeClr val="tx1"/>
                </a:solidFill>
                <a:latin typeface="Meiryo UI" panose="020B0604030504040204" pitchFamily="50" charset="-128"/>
                <a:ea typeface="Meiryo UI" panose="020B0604030504040204" pitchFamily="50" charset="-128"/>
              </a:rPr>
              <a:t>　</a:t>
            </a:r>
            <a:r>
              <a:rPr kumimoji="0" lang="ja-JP" altLang="en-US" sz="2400" b="1" dirty="0">
                <a:ln w="12700">
                  <a:noFill/>
                  <a:prstDash val="solid"/>
                </a:ln>
                <a:solidFill>
                  <a:srgbClr val="002060"/>
                </a:solidFill>
                <a:latin typeface="Meiryo UI" panose="020B0604030504040204" pitchFamily="50" charset="-128"/>
                <a:ea typeface="Meiryo UI" panose="020B0604030504040204" pitchFamily="50" charset="-128"/>
              </a:rPr>
              <a:t>コミセンご利用者の皆様には大変ご不便をおかけいたしますが、休館期間中は、針ケ谷コミュニティ</a:t>
            </a:r>
            <a:endParaRPr kumimoji="0" lang="en-US" altLang="ja-JP" sz="2400" b="1" dirty="0">
              <a:ln w="12700">
                <a:noFill/>
                <a:prstDash val="solid"/>
              </a:ln>
              <a:solidFill>
                <a:srgbClr val="002060"/>
              </a:solidFill>
              <a:latin typeface="Meiryo UI" panose="020B0604030504040204" pitchFamily="50" charset="-128"/>
              <a:ea typeface="Meiryo UI" panose="020B0604030504040204" pitchFamily="50" charset="-128"/>
            </a:endParaRPr>
          </a:p>
          <a:p>
            <a:pPr marL="0" indent="0" defTabSz="457200">
              <a:lnSpc>
                <a:spcPct val="100000"/>
              </a:lnSpc>
              <a:spcBef>
                <a:spcPts val="0"/>
              </a:spcBef>
              <a:spcAft>
                <a:spcPts val="0"/>
              </a:spcAft>
              <a:buClrTx/>
              <a:buSzTx/>
              <a:buFont typeface="Calibri" panose="020F0502020204030204" pitchFamily="34" charset="0"/>
              <a:buNone/>
            </a:pPr>
            <a:r>
              <a:rPr kumimoji="0" lang="ja-JP" altLang="en-US" sz="2400" b="1" dirty="0">
                <a:ln w="12700">
                  <a:noFill/>
                  <a:prstDash val="solid"/>
                </a:ln>
                <a:solidFill>
                  <a:srgbClr val="002060"/>
                </a:solidFill>
                <a:latin typeface="Meiryo UI" panose="020B0604030504040204" pitchFamily="50" charset="-128"/>
                <a:ea typeface="Meiryo UI" panose="020B0604030504040204" pitchFamily="50" charset="-128"/>
              </a:rPr>
              <a:t>センターや水谷公民館、集会所等の市内公共施設をご利用くださるよう、お願いいたします。</a:t>
            </a:r>
            <a:endParaRPr kumimoji="0" lang="en-US" altLang="ja-JP" sz="2400" b="1" dirty="0">
              <a:ln w="12700">
                <a:noFill/>
                <a:prstDash val="solid"/>
              </a:ln>
              <a:solidFill>
                <a:srgbClr val="002060"/>
              </a:solidFill>
              <a:latin typeface="Meiryo UI" panose="020B0604030504040204" pitchFamily="50" charset="-128"/>
              <a:ea typeface="Meiryo UI" panose="020B0604030504040204" pitchFamily="50" charset="-128"/>
            </a:endParaRPr>
          </a:p>
          <a:p>
            <a:pPr marL="0" indent="0" defTabSz="457200">
              <a:lnSpc>
                <a:spcPct val="100000"/>
              </a:lnSpc>
              <a:spcBef>
                <a:spcPts val="0"/>
              </a:spcBef>
              <a:spcAft>
                <a:spcPts val="0"/>
              </a:spcAft>
              <a:buClrTx/>
              <a:buSzTx/>
              <a:buFont typeface="Calibri" panose="020F0502020204030204" pitchFamily="34" charset="0"/>
              <a:buNone/>
            </a:pPr>
            <a:r>
              <a:rPr kumimoji="0" lang="ja-JP" altLang="en-US" sz="2400" b="1" dirty="0">
                <a:ln w="12700">
                  <a:noFill/>
                  <a:prstDash val="solid"/>
                </a:ln>
                <a:solidFill>
                  <a:srgbClr val="002060"/>
                </a:solidFill>
                <a:latin typeface="Meiryo UI" panose="020B0604030504040204" pitchFamily="50" charset="-128"/>
                <a:ea typeface="Meiryo UI" panose="020B0604030504040204" pitchFamily="50" charset="-128"/>
              </a:rPr>
              <a:t>　また、出張所取扱業務につきましては、水谷出張所などの出張所や市役所をご利用ください。</a:t>
            </a:r>
          </a:p>
        </p:txBody>
      </p:sp>
    </p:spTree>
    <p:extLst>
      <p:ext uri="{BB962C8B-B14F-4D97-AF65-F5344CB8AC3E}">
        <p14:creationId xmlns:p14="http://schemas.microsoft.com/office/powerpoint/2010/main" val="974662371"/>
      </p:ext>
    </p:extLst>
  </p:cSld>
  <p:clrMapOvr>
    <a:masterClrMapping/>
  </p:clrMapOvr>
</p:sld>
</file>

<file path=ppt/theme/theme1.xml><?xml version="1.0" encoding="utf-8"?>
<a:theme xmlns:a="http://schemas.openxmlformats.org/drawingml/2006/main" name="レトロスペクト">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8294</TotalTime>
  <Words>3758</Words>
  <Application>Microsoft Office PowerPoint</Application>
  <PresentationFormat>ワイド画面</PresentationFormat>
  <Paragraphs>380</Paragraphs>
  <Slides>18</Slides>
  <Notes>18</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3</vt:i4>
      </vt:variant>
      <vt:variant>
        <vt:lpstr>スライド タイトル</vt:lpstr>
      </vt:variant>
      <vt:variant>
        <vt:i4>18</vt:i4>
      </vt:variant>
    </vt:vector>
  </HeadingPairs>
  <TitlesOfParts>
    <vt:vector size="30" baseType="lpstr">
      <vt:lpstr>BIZ UDPゴシック</vt:lpstr>
      <vt:lpstr>HGS創英ﾌﾟﾚｾﾞﾝｽEB</vt:lpstr>
      <vt:lpstr>Meiryo UI</vt:lpstr>
      <vt:lpstr>ＭＳ 明朝</vt:lpstr>
      <vt:lpstr>メイリオ</vt:lpstr>
      <vt:lpstr>游ゴシック</vt:lpstr>
      <vt:lpstr>Calibri</vt:lpstr>
      <vt:lpstr>Calibri Light</vt:lpstr>
      <vt:lpstr>レトロスペクト</vt:lpstr>
      <vt:lpstr>Document</vt:lpstr>
      <vt:lpstr>Acrobat Document</vt:lpstr>
      <vt:lpstr>Microsoft Excel ワークシート</vt:lpstr>
      <vt:lpstr>みずほ台コミュニティセンター・みずほ台出張所 　 長寿命化改修工事に伴う 利 用 者 説 明 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池田　達哉</dc:creator>
  <cp:lastModifiedBy>内田　和枝</cp:lastModifiedBy>
  <cp:revision>414</cp:revision>
  <cp:lastPrinted>2025-12-18T07:21:45Z</cp:lastPrinted>
  <dcterms:created xsi:type="dcterms:W3CDTF">2023-05-10T09:24:11Z</dcterms:created>
  <dcterms:modified xsi:type="dcterms:W3CDTF">2025-12-22T08:36:07Z</dcterms:modified>
</cp:coreProperties>
</file>