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79" autoAdjust="0"/>
    <p:restoredTop sz="94660"/>
  </p:normalViewPr>
  <p:slideViewPr>
    <p:cSldViewPr snapToGrid="0">
      <p:cViewPr varScale="1">
        <p:scale>
          <a:sx n="85" d="100"/>
          <a:sy n="85" d="100"/>
        </p:scale>
        <p:origin x="52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2024/12/2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2815557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2024/12/2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323919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2024/12/2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2024291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2024/12/2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418908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2024/12/2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4237398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BDF8901-F8C3-4661-9A5D-D3E509147338}" type="datetimeFigureOut">
              <a:rPr kumimoji="1" lang="ja-JP" altLang="en-US" smtClean="0"/>
              <a:t>2024/12/2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79312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BDF8901-F8C3-4661-9A5D-D3E509147338}" type="datetimeFigureOut">
              <a:rPr kumimoji="1" lang="ja-JP" altLang="en-US" smtClean="0"/>
              <a:t>2024/12/2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213920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BDF8901-F8C3-4661-9A5D-D3E509147338}" type="datetimeFigureOut">
              <a:rPr kumimoji="1" lang="ja-JP" altLang="en-US" smtClean="0"/>
              <a:t>2024/12/2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686195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DF8901-F8C3-4661-9A5D-D3E509147338}" type="datetimeFigureOut">
              <a:rPr kumimoji="1" lang="ja-JP" altLang="en-US" smtClean="0"/>
              <a:t>2024/12/2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936254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DF8901-F8C3-4661-9A5D-D3E509147338}" type="datetimeFigureOut">
              <a:rPr kumimoji="1" lang="ja-JP" altLang="en-US" smtClean="0"/>
              <a:t>2024/12/2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4121275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DF8901-F8C3-4661-9A5D-D3E509147338}" type="datetimeFigureOut">
              <a:rPr kumimoji="1" lang="ja-JP" altLang="en-US" smtClean="0"/>
              <a:t>2024/12/2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2567344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DF8901-F8C3-4661-9A5D-D3E509147338}" type="datetimeFigureOut">
              <a:rPr kumimoji="1" lang="ja-JP" altLang="en-US" smtClean="0"/>
              <a:t>2024/12/2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326298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13410" y="76577"/>
            <a:ext cx="10462135" cy="562723"/>
          </a:xfrm>
        </p:spPr>
        <p:txBody>
          <a:bodyPr>
            <a:normAutofit fontScale="90000"/>
          </a:bodyPr>
          <a:lstStyle/>
          <a:p>
            <a:r>
              <a:rPr lang="ja-JP" altLang="en-US" sz="3200" b="1" dirty="0">
                <a:latin typeface="Meiryo UI" panose="020B0604030504040204" pitchFamily="50" charset="-128"/>
                <a:ea typeface="Meiryo UI" panose="020B0604030504040204" pitchFamily="50" charset="-128"/>
              </a:rPr>
              <a:t>電子申請・届出システム　操作ガイド（事業所向け）説明動画</a:t>
            </a:r>
            <a:endParaRPr kumimoji="1" lang="ja-JP" altLang="en-US" sz="3200" b="1" dirty="0"/>
          </a:p>
        </p:txBody>
      </p:sp>
      <p:sp>
        <p:nvSpPr>
          <p:cNvPr id="13" name="正方形/長方形 12"/>
          <p:cNvSpPr/>
          <p:nvPr/>
        </p:nvSpPr>
        <p:spPr>
          <a:xfrm>
            <a:off x="534033" y="745066"/>
            <a:ext cx="11199510" cy="579334"/>
          </a:xfrm>
          <a:prstGeom prst="rect">
            <a:avLst/>
          </a:prstGeom>
        </p:spPr>
        <p:txBody>
          <a:bodyPr wrap="square">
            <a:spAutoFit/>
          </a:bodyPr>
          <a:lstStyle/>
          <a:p>
            <a:endParaRPr lang="ja-JP" altLang="en-US" sz="1400" b="1" dirty="0"/>
          </a:p>
          <a:p>
            <a:endParaRPr lang="ja-JP" altLang="en-US" b="1" dirty="0"/>
          </a:p>
        </p:txBody>
      </p:sp>
      <p:sp>
        <p:nvSpPr>
          <p:cNvPr id="29" name="正方形/長方形 28"/>
          <p:cNvSpPr/>
          <p:nvPr/>
        </p:nvSpPr>
        <p:spPr>
          <a:xfrm>
            <a:off x="92401" y="60632"/>
            <a:ext cx="1560230" cy="47135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rPr>
              <a:t>事業所</a:t>
            </a:r>
            <a:r>
              <a:rPr kumimoji="1" lang="ja-JP" altLang="en-US" sz="2000" b="1" dirty="0">
                <a:solidFill>
                  <a:schemeClr val="tx1"/>
                </a:solidFill>
              </a:rPr>
              <a:t>向け</a:t>
            </a:r>
          </a:p>
        </p:txBody>
      </p:sp>
      <p:sp>
        <p:nvSpPr>
          <p:cNvPr id="3" name="正方形/長方形 2"/>
          <p:cNvSpPr/>
          <p:nvPr/>
        </p:nvSpPr>
        <p:spPr>
          <a:xfrm>
            <a:off x="523956" y="623895"/>
            <a:ext cx="11259964" cy="523220"/>
          </a:xfrm>
          <a:prstGeom prst="rect">
            <a:avLst/>
          </a:prstGeom>
        </p:spPr>
        <p:txBody>
          <a:bodyPr wrap="square">
            <a:spAutoFit/>
          </a:bodyPr>
          <a:lstStyle/>
          <a:p>
            <a:r>
              <a:rPr lang="ja-JP" altLang="en-US" sz="1400" b="1" dirty="0">
                <a:latin typeface="Meiryo UI" panose="020B0604030504040204" pitchFamily="50" charset="-128"/>
                <a:ea typeface="Meiryo UI" panose="020B0604030504040204" pitchFamily="50" charset="-128"/>
              </a:rPr>
              <a:t>操作ガイド（事業所向け）説明動画</a:t>
            </a:r>
            <a:r>
              <a:rPr lang="ja-JP" altLang="en-US" sz="1400" b="1" dirty="0"/>
              <a:t>は、「操作ガイド（事業所向け）」を基に実際にシステムを利用しながら操作手順を動画で説明しています。機能別に説明する各編と、それらをまとめた「まとめ編」がありますので適宜利用ください。。</a:t>
            </a:r>
          </a:p>
        </p:txBody>
      </p:sp>
      <p:grpSp>
        <p:nvGrpSpPr>
          <p:cNvPr id="6" name="グループ化 5"/>
          <p:cNvGrpSpPr/>
          <p:nvPr/>
        </p:nvGrpSpPr>
        <p:grpSpPr>
          <a:xfrm>
            <a:off x="433271" y="1105989"/>
            <a:ext cx="11380880" cy="1397778"/>
            <a:chOff x="423194" y="1164860"/>
            <a:chExt cx="11380880" cy="1972187"/>
          </a:xfrm>
        </p:grpSpPr>
        <p:grpSp>
          <p:nvGrpSpPr>
            <p:cNvPr id="25" name="グループ化 24"/>
            <p:cNvGrpSpPr/>
            <p:nvPr/>
          </p:nvGrpSpPr>
          <p:grpSpPr>
            <a:xfrm>
              <a:off x="423194" y="1164860"/>
              <a:ext cx="11380880" cy="1972187"/>
              <a:chOff x="413117" y="1531922"/>
              <a:chExt cx="11380880" cy="1769279"/>
            </a:xfrm>
          </p:grpSpPr>
          <p:sp>
            <p:nvSpPr>
              <p:cNvPr id="7" name="正方形/長方形 6"/>
              <p:cNvSpPr/>
              <p:nvPr/>
            </p:nvSpPr>
            <p:spPr>
              <a:xfrm>
                <a:off x="413117" y="1769935"/>
                <a:ext cx="11380880" cy="153126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24" name="楕円 23"/>
              <p:cNvSpPr/>
              <p:nvPr/>
            </p:nvSpPr>
            <p:spPr>
              <a:xfrm>
                <a:off x="513879" y="1531922"/>
                <a:ext cx="2229321" cy="47547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rPr>
                  <a:t>ご利用方法</a:t>
                </a:r>
              </a:p>
            </p:txBody>
          </p:sp>
        </p:grpSp>
        <p:sp>
          <p:nvSpPr>
            <p:cNvPr id="4" name="正方形/長方形 3"/>
            <p:cNvSpPr/>
            <p:nvPr/>
          </p:nvSpPr>
          <p:spPr>
            <a:xfrm>
              <a:off x="544110" y="1557637"/>
              <a:ext cx="11169279" cy="738234"/>
            </a:xfrm>
            <a:prstGeom prst="rect">
              <a:avLst/>
            </a:prstGeom>
          </p:spPr>
          <p:txBody>
            <a:bodyPr wrap="square">
              <a:spAutoFit/>
            </a:bodyPr>
            <a:lstStyle/>
            <a:p>
              <a:r>
                <a:rPr lang="ja-JP" altLang="en-US" sz="1400" b="1" dirty="0"/>
                <a:t>以下のリンク・</a:t>
              </a:r>
              <a:r>
                <a:rPr lang="en-US" altLang="ja-JP" sz="1400" b="1" dirty="0"/>
                <a:t>QR</a:t>
              </a:r>
              <a:r>
                <a:rPr lang="ja-JP" altLang="en-US" sz="1400" b="1" dirty="0"/>
                <a:t>コードから厚生労働省</a:t>
              </a:r>
              <a:r>
                <a:rPr lang="en-US" altLang="ja-JP" sz="1400" b="1" dirty="0"/>
                <a:t>YouTube</a:t>
              </a:r>
              <a:r>
                <a:rPr lang="ja-JP" altLang="en-US" sz="1400" b="1" dirty="0"/>
                <a:t>チャンネルにアクセスしご視聴ください</a:t>
              </a:r>
              <a:endParaRPr lang="en-US" altLang="ja-JP" sz="1400" b="1" dirty="0"/>
            </a:p>
            <a:p>
              <a:r>
                <a:rPr lang="ja-JP" altLang="en-US" sz="1400" b="1" dirty="0"/>
                <a:t>なお、電子申請・届出システムの右上ヘルプより遷移するページにもリンクが掲載されています。</a:t>
              </a:r>
            </a:p>
          </p:txBody>
        </p:sp>
      </p:grpSp>
      <p:sp>
        <p:nvSpPr>
          <p:cNvPr id="12" name="正方形/長方形 11"/>
          <p:cNvSpPr/>
          <p:nvPr/>
        </p:nvSpPr>
        <p:spPr>
          <a:xfrm>
            <a:off x="7919207" y="6461592"/>
            <a:ext cx="4054335" cy="33055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smtClean="0">
                <a:solidFill>
                  <a:schemeClr val="tx1">
                    <a:lumMod val="50000"/>
                    <a:lumOff val="50000"/>
                  </a:schemeClr>
                </a:solidFill>
              </a:rPr>
              <a:t>富士見市</a:t>
            </a:r>
            <a:endParaRPr kumimoji="1" lang="ja-JP" altLang="en-US" b="1" dirty="0">
              <a:solidFill>
                <a:schemeClr val="tx1">
                  <a:lumMod val="50000"/>
                  <a:lumOff val="50000"/>
                </a:schemeClr>
              </a:solidFill>
            </a:endParaRPr>
          </a:p>
        </p:txBody>
      </p:sp>
      <p:graphicFrame>
        <p:nvGraphicFramePr>
          <p:cNvPr id="5" name="表 4">
            <a:extLst>
              <a:ext uri="{FF2B5EF4-FFF2-40B4-BE49-F238E27FC236}">
                <a16:creationId xmlns:a16="http://schemas.microsoft.com/office/drawing/2014/main" id="{460C4BA6-5D3E-ACD3-F663-166B3E2F9F96}"/>
              </a:ext>
            </a:extLst>
          </p:cNvPr>
          <p:cNvGraphicFramePr>
            <a:graphicFrameLocks noGrp="1"/>
          </p:cNvGraphicFramePr>
          <p:nvPr>
            <p:extLst>
              <p:ext uri="{D42A27DB-BD31-4B8C-83A1-F6EECF244321}">
                <p14:modId xmlns:p14="http://schemas.microsoft.com/office/powerpoint/2010/main" val="531752253"/>
              </p:ext>
            </p:extLst>
          </p:nvPr>
        </p:nvGraphicFramePr>
        <p:xfrm>
          <a:off x="882649" y="2576727"/>
          <a:ext cx="9772758" cy="3811905"/>
        </p:xfrm>
        <a:graphic>
          <a:graphicData uri="http://schemas.openxmlformats.org/drawingml/2006/table">
            <a:tbl>
              <a:tblPr/>
              <a:tblGrid>
                <a:gridCol w="3847762">
                  <a:extLst>
                    <a:ext uri="{9D8B030D-6E8A-4147-A177-3AD203B41FA5}">
                      <a16:colId xmlns:a16="http://schemas.microsoft.com/office/drawing/2014/main" val="2134681098"/>
                    </a:ext>
                  </a:extLst>
                </a:gridCol>
                <a:gridCol w="5116408">
                  <a:extLst>
                    <a:ext uri="{9D8B030D-6E8A-4147-A177-3AD203B41FA5}">
                      <a16:colId xmlns:a16="http://schemas.microsoft.com/office/drawing/2014/main" val="1041091774"/>
                    </a:ext>
                  </a:extLst>
                </a:gridCol>
                <a:gridCol w="808588">
                  <a:extLst>
                    <a:ext uri="{9D8B030D-6E8A-4147-A177-3AD203B41FA5}">
                      <a16:colId xmlns:a16="http://schemas.microsoft.com/office/drawing/2014/main" val="618130825"/>
                    </a:ext>
                  </a:extLst>
                </a:gridCol>
              </a:tblGrid>
              <a:tr h="238125">
                <a:tc>
                  <a:txBody>
                    <a:bodyPr/>
                    <a:lstStyle/>
                    <a:p>
                      <a:pPr algn="ctr" fontAlgn="ctr"/>
                      <a:r>
                        <a:rPr lang="ja-JP" altLang="en-US" sz="1050" b="1" i="0" u="none" strike="noStrike">
                          <a:solidFill>
                            <a:srgbClr val="FFFFFF"/>
                          </a:solidFill>
                          <a:effectLst/>
                          <a:latin typeface="Meiryo UI" panose="020B0604030504040204" pitchFamily="50" charset="-128"/>
                          <a:ea typeface="Meiryo UI" panose="020B0604030504040204" pitchFamily="50" charset="-128"/>
                        </a:rPr>
                        <a:t>動画タイトル</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ctr"/>
                      <a:r>
                        <a:rPr lang="ja-JP" altLang="en-US" sz="1050" b="1" i="0" u="none" strike="noStrike" dirty="0">
                          <a:solidFill>
                            <a:srgbClr val="FFFFFF"/>
                          </a:solidFill>
                          <a:effectLst/>
                          <a:latin typeface="Meiryo UI" panose="020B0604030504040204" pitchFamily="50" charset="-128"/>
                          <a:ea typeface="Meiryo UI" panose="020B0604030504040204" pitchFamily="50" charset="-128"/>
                        </a:rPr>
                        <a:t>説明文</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ctr"/>
                      <a:r>
                        <a:rPr lang="ja-JP" altLang="en-US" sz="1050" b="1" i="0" u="none" strike="noStrike">
                          <a:solidFill>
                            <a:srgbClr val="FFFFFF"/>
                          </a:solidFill>
                          <a:effectLst/>
                          <a:latin typeface="Meiryo UI" panose="020B0604030504040204" pitchFamily="50" charset="-128"/>
                          <a:ea typeface="Meiryo UI" panose="020B0604030504040204" pitchFamily="50" charset="-128"/>
                        </a:rPr>
                        <a:t>時間</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extLst>
                  <a:ext uri="{0D108BD9-81ED-4DB2-BD59-A6C34878D82A}">
                    <a16:rowId xmlns:a16="http://schemas.microsoft.com/office/drawing/2014/main" val="3640490891"/>
                  </a:ext>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利用準備編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電子申請届出システムの機能、システムの利用に必要な設定や準備、システム上の共通操作の説明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7:41</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1986398679"/>
                  </a:ext>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申請届出メニュー（共通機能）編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トップ画面にある各種共通機能の説明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6:05</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3939986"/>
                  </a:ext>
                </a:extLst>
              </a:tr>
              <a:tr h="510540">
                <a:tc>
                  <a:txBody>
                    <a:bodyPr/>
                    <a:lstStyle/>
                    <a:p>
                      <a:pPr algn="l" fontAlgn="ct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新規指定申請編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新規指定申請提出時の操作手順の説明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11:11</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3156794621"/>
                  </a:ext>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変更届出編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変更届出提出時の操作手順の説明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11:18</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4032727863"/>
                  </a:ext>
                </a:extLst>
              </a:tr>
              <a:tr h="510540">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加算届出編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加算届出提出時の操作手順の説明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4:36</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94224325"/>
                  </a:ext>
                </a:extLst>
              </a:tr>
              <a:tr h="510540">
                <a:tc>
                  <a:txBody>
                    <a:bodyPr/>
                    <a:lstStyle/>
                    <a:p>
                      <a:pPr algn="l" fontAlgn="ctr"/>
                      <a:r>
                        <a:rPr lang="zh-TW" altLang="en-US" sz="1100" b="0" i="0" u="none" strike="noStrike">
                          <a:solidFill>
                            <a:srgbClr val="000000"/>
                          </a:solidFill>
                          <a:effectLst/>
                          <a:latin typeface="Meiryo UI" panose="020B0604030504040204" pitchFamily="50" charset="-128"/>
                          <a:ea typeface="Meiryo UI" panose="020B0604030504040204" pitchFamily="50" charset="-128"/>
                        </a:rPr>
                        <a:t>申請届出状況確認編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申請届出状況の確認の説明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14:31</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3252814088"/>
                  </a:ext>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まとめ編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利用準備編～申請届出状況確認編をまとめて視聴できます。</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55:26</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3487769696"/>
                  </a:ext>
                </a:extLst>
              </a:tr>
            </a:tbl>
          </a:graphicData>
        </a:graphic>
      </p:graphicFrame>
      <p:sp>
        <p:nvSpPr>
          <p:cNvPr id="8" name="テキスト ボックス 7">
            <a:extLst>
              <a:ext uri="{FF2B5EF4-FFF2-40B4-BE49-F238E27FC236}">
                <a16:creationId xmlns:a16="http://schemas.microsoft.com/office/drawing/2014/main" id="{912D9BDB-A04C-BAF0-CEDA-A884D140C9B1}"/>
              </a:ext>
            </a:extLst>
          </p:cNvPr>
          <p:cNvSpPr txBox="1"/>
          <p:nvPr/>
        </p:nvSpPr>
        <p:spPr>
          <a:xfrm>
            <a:off x="963036" y="1897700"/>
            <a:ext cx="11585749" cy="307777"/>
          </a:xfrm>
          <a:prstGeom prst="rect">
            <a:avLst/>
          </a:prstGeom>
          <a:noFill/>
        </p:spPr>
        <p:txBody>
          <a:bodyPr wrap="square" rtlCol="0">
            <a:spAutoFit/>
          </a:bodyPr>
          <a:lstStyle/>
          <a:p>
            <a:r>
              <a:rPr kumimoji="1" lang="en-US" altLang="ja-JP" sz="1400" b="1" dirty="0">
                <a:hlinkClick r:id=""/>
              </a:rPr>
              <a:t>https://www.youtube.com/playlist?list=PLMG33RKISnWgpWG4SSXpn8JiZsCl_5MM5</a:t>
            </a:r>
            <a:endParaRPr kumimoji="1" lang="ja-JP" altLang="en-US" sz="1400" b="1" dirty="0"/>
          </a:p>
        </p:txBody>
      </p:sp>
      <p:pic>
        <p:nvPicPr>
          <p:cNvPr id="10" name="図 9">
            <a:extLst>
              <a:ext uri="{FF2B5EF4-FFF2-40B4-BE49-F238E27FC236}">
                <a16:creationId xmlns:a16="http://schemas.microsoft.com/office/drawing/2014/main" id="{13FA0DCA-427B-D06A-25FA-CAD9F1633220}"/>
              </a:ext>
            </a:extLst>
          </p:cNvPr>
          <p:cNvPicPr>
            <a:picLocks noChangeAspect="1"/>
          </p:cNvPicPr>
          <p:nvPr/>
        </p:nvPicPr>
        <p:blipFill>
          <a:blip r:embed="rId2"/>
          <a:stretch>
            <a:fillRect/>
          </a:stretch>
        </p:blipFill>
        <p:spPr>
          <a:xfrm>
            <a:off x="8909530" y="1440894"/>
            <a:ext cx="1036844" cy="999043"/>
          </a:xfrm>
          <a:prstGeom prst="rect">
            <a:avLst/>
          </a:prstGeom>
        </p:spPr>
      </p:pic>
    </p:spTree>
    <p:extLst>
      <p:ext uri="{BB962C8B-B14F-4D97-AF65-F5344CB8AC3E}">
        <p14:creationId xmlns:p14="http://schemas.microsoft.com/office/powerpoint/2010/main" val="9180575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CCFFFF"/>
        </a:solidFill>
      </a:spPr>
      <a:bodyPr rtlCol="0" anchor="ctr"/>
      <a:lstStyle>
        <a:defPPr algn="ctr">
          <a:defRPr sz="2000" b="1"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1796</TotalTime>
  <Words>229</Words>
  <Application>Microsoft Office PowerPoint</Application>
  <PresentationFormat>ワイド画面</PresentationFormat>
  <Paragraphs>32</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游ゴシック</vt:lpstr>
      <vt:lpstr>游ゴシック Light</vt:lpstr>
      <vt:lpstr>Arial</vt:lpstr>
      <vt:lpstr>Office テーマ</vt:lpstr>
      <vt:lpstr>電子申請・届出システム　操作ガイド（事業所向け）説明動画</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cp:lastModifiedBy>Windows ユーザー</cp:lastModifiedBy>
  <cp:revision>1</cp:revision>
  <cp:lastPrinted>2023-11-22T07:32:06Z</cp:lastPrinted>
  <dcterms:created xsi:type="dcterms:W3CDTF">2023-11-09T08:25:40Z</dcterms:created>
  <dcterms:modified xsi:type="dcterms:W3CDTF">2024-12-02T07:47:11Z</dcterms:modified>
</cp:coreProperties>
</file>